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9" r:id="rId17"/>
    <p:sldId id="280" r:id="rId18"/>
    <p:sldId id="281" r:id="rId19"/>
    <p:sldId id="282" r:id="rId20"/>
    <p:sldId id="283" r:id="rId21"/>
    <p:sldId id="284" r:id="rId22"/>
    <p:sldId id="285" r:id="rId23"/>
    <p:sldId id="286" r:id="rId24"/>
    <p:sldId id="287" r:id="rId25"/>
    <p:sldId id="271" r:id="rId26"/>
    <p:sldId id="272" r:id="rId27"/>
    <p:sldId id="273" r:id="rId28"/>
    <p:sldId id="274" r:id="rId29"/>
    <p:sldId id="277" r:id="rId30"/>
    <p:sldId id="275" r:id="rId31"/>
    <p:sldId id="276" r:id="rId32"/>
    <p:sldId id="278" r:id="rId33"/>
    <p:sldId id="288" r:id="rId34"/>
    <p:sldId id="289" r:id="rId35"/>
    <p:sldId id="290" r:id="rId36"/>
    <p:sldId id="291" r:id="rId37"/>
    <p:sldId id="292" r:id="rId38"/>
    <p:sldId id="293" r:id="rId39"/>
    <p:sldId id="294" r:id="rId4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3" d="100"/>
          <a:sy n="33" d="100"/>
        </p:scale>
        <p:origin x="-72" y="-8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3049AE3-12CF-4242-8080-8BAD5BDC7847}" type="datetimeFigureOut">
              <a:rPr lang="ru-RU" smtClean="0"/>
              <a:t>04.10.2023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D178B3-9A1D-40C2-BC21-21C6111003C7}" type="slidenum">
              <a:rPr lang="ru-RU" smtClean="0"/>
              <a:t>‹#›</a:t>
            </a:fld>
            <a:endParaRPr lang="ru-RU"/>
          </a:p>
        </p:txBody>
      </p:sp>
    </p:spTree>
    <p:extLst>
      <p:ext uri="{BB962C8B-B14F-4D97-AF65-F5344CB8AC3E}">
        <p14:creationId xmlns:p14="http://schemas.microsoft.com/office/powerpoint/2010/main" val="2391957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3049AE3-12CF-4242-8080-8BAD5BDC7847}" type="datetimeFigureOut">
              <a:rPr lang="ru-RU" smtClean="0"/>
              <a:t>04.10.2023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D178B3-9A1D-40C2-BC21-21C6111003C7}" type="slidenum">
              <a:rPr lang="ru-RU" smtClean="0"/>
              <a:t>‹#›</a:t>
            </a:fld>
            <a:endParaRPr lang="ru-RU"/>
          </a:p>
        </p:txBody>
      </p:sp>
    </p:spTree>
    <p:extLst>
      <p:ext uri="{BB962C8B-B14F-4D97-AF65-F5344CB8AC3E}">
        <p14:creationId xmlns:p14="http://schemas.microsoft.com/office/powerpoint/2010/main" val="3759607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3049AE3-12CF-4242-8080-8BAD5BDC7847}" type="datetimeFigureOut">
              <a:rPr lang="ru-RU" smtClean="0"/>
              <a:t>04.10.2023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D178B3-9A1D-40C2-BC21-21C6111003C7}" type="slidenum">
              <a:rPr lang="ru-RU" smtClean="0"/>
              <a:t>‹#›</a:t>
            </a:fld>
            <a:endParaRPr lang="ru-RU"/>
          </a:p>
        </p:txBody>
      </p:sp>
    </p:spTree>
    <p:extLst>
      <p:ext uri="{BB962C8B-B14F-4D97-AF65-F5344CB8AC3E}">
        <p14:creationId xmlns:p14="http://schemas.microsoft.com/office/powerpoint/2010/main" val="664184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3049AE3-12CF-4242-8080-8BAD5BDC7847}" type="datetimeFigureOut">
              <a:rPr lang="ru-RU" smtClean="0"/>
              <a:t>04.10.2023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D178B3-9A1D-40C2-BC21-21C6111003C7}" type="slidenum">
              <a:rPr lang="ru-RU" smtClean="0"/>
              <a:t>‹#›</a:t>
            </a:fld>
            <a:endParaRPr lang="ru-RU"/>
          </a:p>
        </p:txBody>
      </p:sp>
    </p:spTree>
    <p:extLst>
      <p:ext uri="{BB962C8B-B14F-4D97-AF65-F5344CB8AC3E}">
        <p14:creationId xmlns:p14="http://schemas.microsoft.com/office/powerpoint/2010/main" val="506464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3049AE3-12CF-4242-8080-8BAD5BDC7847}" type="datetimeFigureOut">
              <a:rPr lang="ru-RU" smtClean="0"/>
              <a:t>04.10.2023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D178B3-9A1D-40C2-BC21-21C6111003C7}" type="slidenum">
              <a:rPr lang="ru-RU" smtClean="0"/>
              <a:t>‹#›</a:t>
            </a:fld>
            <a:endParaRPr lang="ru-RU"/>
          </a:p>
        </p:txBody>
      </p:sp>
    </p:spTree>
    <p:extLst>
      <p:ext uri="{BB962C8B-B14F-4D97-AF65-F5344CB8AC3E}">
        <p14:creationId xmlns:p14="http://schemas.microsoft.com/office/powerpoint/2010/main" val="2672371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3049AE3-12CF-4242-8080-8BAD5BDC7847}" type="datetimeFigureOut">
              <a:rPr lang="ru-RU" smtClean="0"/>
              <a:t>04.10.2023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D178B3-9A1D-40C2-BC21-21C6111003C7}" type="slidenum">
              <a:rPr lang="ru-RU" smtClean="0"/>
              <a:t>‹#›</a:t>
            </a:fld>
            <a:endParaRPr lang="ru-RU"/>
          </a:p>
        </p:txBody>
      </p:sp>
    </p:spTree>
    <p:extLst>
      <p:ext uri="{BB962C8B-B14F-4D97-AF65-F5344CB8AC3E}">
        <p14:creationId xmlns:p14="http://schemas.microsoft.com/office/powerpoint/2010/main" val="1982418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3049AE3-12CF-4242-8080-8BAD5BDC7847}" type="datetimeFigureOut">
              <a:rPr lang="ru-RU" smtClean="0"/>
              <a:t>04.10.2023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3D178B3-9A1D-40C2-BC21-21C6111003C7}" type="slidenum">
              <a:rPr lang="ru-RU" smtClean="0"/>
              <a:t>‹#›</a:t>
            </a:fld>
            <a:endParaRPr lang="ru-RU"/>
          </a:p>
        </p:txBody>
      </p:sp>
    </p:spTree>
    <p:extLst>
      <p:ext uri="{BB962C8B-B14F-4D97-AF65-F5344CB8AC3E}">
        <p14:creationId xmlns:p14="http://schemas.microsoft.com/office/powerpoint/2010/main" val="2237570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3049AE3-12CF-4242-8080-8BAD5BDC7847}" type="datetimeFigureOut">
              <a:rPr lang="ru-RU" smtClean="0"/>
              <a:t>04.10.2023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3D178B3-9A1D-40C2-BC21-21C6111003C7}" type="slidenum">
              <a:rPr lang="ru-RU" smtClean="0"/>
              <a:t>‹#›</a:t>
            </a:fld>
            <a:endParaRPr lang="ru-RU"/>
          </a:p>
        </p:txBody>
      </p:sp>
    </p:spTree>
    <p:extLst>
      <p:ext uri="{BB962C8B-B14F-4D97-AF65-F5344CB8AC3E}">
        <p14:creationId xmlns:p14="http://schemas.microsoft.com/office/powerpoint/2010/main" val="281628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3049AE3-12CF-4242-8080-8BAD5BDC7847}" type="datetimeFigureOut">
              <a:rPr lang="ru-RU" smtClean="0"/>
              <a:t>04.10.2023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3D178B3-9A1D-40C2-BC21-21C6111003C7}" type="slidenum">
              <a:rPr lang="ru-RU" smtClean="0"/>
              <a:t>‹#›</a:t>
            </a:fld>
            <a:endParaRPr lang="ru-RU"/>
          </a:p>
        </p:txBody>
      </p:sp>
    </p:spTree>
    <p:extLst>
      <p:ext uri="{BB962C8B-B14F-4D97-AF65-F5344CB8AC3E}">
        <p14:creationId xmlns:p14="http://schemas.microsoft.com/office/powerpoint/2010/main" val="3434305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3049AE3-12CF-4242-8080-8BAD5BDC7847}" type="datetimeFigureOut">
              <a:rPr lang="ru-RU" smtClean="0"/>
              <a:t>04.10.2023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D178B3-9A1D-40C2-BC21-21C6111003C7}" type="slidenum">
              <a:rPr lang="ru-RU" smtClean="0"/>
              <a:t>‹#›</a:t>
            </a:fld>
            <a:endParaRPr lang="ru-RU"/>
          </a:p>
        </p:txBody>
      </p:sp>
    </p:spTree>
    <p:extLst>
      <p:ext uri="{BB962C8B-B14F-4D97-AF65-F5344CB8AC3E}">
        <p14:creationId xmlns:p14="http://schemas.microsoft.com/office/powerpoint/2010/main" val="2233843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3049AE3-12CF-4242-8080-8BAD5BDC7847}" type="datetimeFigureOut">
              <a:rPr lang="ru-RU" smtClean="0"/>
              <a:t>04.10.2023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D178B3-9A1D-40C2-BC21-21C6111003C7}" type="slidenum">
              <a:rPr lang="ru-RU" smtClean="0"/>
              <a:t>‹#›</a:t>
            </a:fld>
            <a:endParaRPr lang="ru-RU"/>
          </a:p>
        </p:txBody>
      </p:sp>
    </p:spTree>
    <p:extLst>
      <p:ext uri="{BB962C8B-B14F-4D97-AF65-F5344CB8AC3E}">
        <p14:creationId xmlns:p14="http://schemas.microsoft.com/office/powerpoint/2010/main" val="3734439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049AE3-12CF-4242-8080-8BAD5BDC7847}" type="datetimeFigureOut">
              <a:rPr lang="ru-RU" smtClean="0"/>
              <a:t>04.10.2023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D178B3-9A1D-40C2-BC21-21C6111003C7}" type="slidenum">
              <a:rPr lang="ru-RU" smtClean="0"/>
              <a:t>‹#›</a:t>
            </a:fld>
            <a:endParaRPr lang="ru-RU"/>
          </a:p>
        </p:txBody>
      </p:sp>
    </p:spTree>
    <p:extLst>
      <p:ext uri="{BB962C8B-B14F-4D97-AF65-F5344CB8AC3E}">
        <p14:creationId xmlns:p14="http://schemas.microsoft.com/office/powerpoint/2010/main" val="3027827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03614" y="1214438"/>
            <a:ext cx="9144000" cy="2387600"/>
          </a:xfrm>
        </p:spPr>
        <p:txBody>
          <a:bodyPr>
            <a:normAutofit fontScale="90000"/>
          </a:bodyPr>
          <a:lstStyle/>
          <a:p>
            <a:r>
              <a:rPr lang="ru-RU" sz="3200" b="1" dirty="0">
                <a:solidFill>
                  <a:srgbClr val="002060"/>
                </a:solidFill>
                <a:latin typeface="Arial Black" panose="020B0A04020102020204" pitchFamily="34" charset="0"/>
              </a:rPr>
              <a:t>Организация входного контроля качества и безопасности </a:t>
            </a:r>
            <a:r>
              <a:rPr lang="ru-RU" sz="3200" b="1" dirty="0" err="1">
                <a:solidFill>
                  <a:srgbClr val="002060"/>
                </a:solidFill>
                <a:latin typeface="Arial Black" panose="020B0A04020102020204" pitchFamily="34" charset="0"/>
              </a:rPr>
              <a:t>рыбопродукции</a:t>
            </a:r>
            <a:r>
              <a:rPr lang="ru-RU" sz="3200" b="1" dirty="0">
                <a:solidFill>
                  <a:srgbClr val="002060"/>
                </a:solidFill>
                <a:latin typeface="Arial Black" panose="020B0A04020102020204" pitchFamily="34" charset="0"/>
              </a:rPr>
              <a:t> и гидробионтов. Санитарно-гигиенические требования к безопасности (по микробиологическим, </a:t>
            </a:r>
            <a:r>
              <a:rPr lang="ru-RU" sz="3200" b="1" dirty="0" err="1">
                <a:solidFill>
                  <a:srgbClr val="002060"/>
                </a:solidFill>
                <a:latin typeface="Arial Black" panose="020B0A04020102020204" pitchFamily="34" charset="0"/>
              </a:rPr>
              <a:t>паразитологическим</a:t>
            </a:r>
            <a:r>
              <a:rPr lang="ru-RU" sz="3200" b="1" dirty="0">
                <a:solidFill>
                  <a:srgbClr val="002060"/>
                </a:solidFill>
                <a:latin typeface="Arial Black" panose="020B0A04020102020204" pitchFamily="34" charset="0"/>
              </a:rPr>
              <a:t>, химическим показателям)</a:t>
            </a: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889551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719138"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Для длительного хранения мороженую рыбу глазируют, то есть создают на всей поверхности тонкую ледяную оболочку, которая выполняет защитную функцию, предохраняя рыбу от усушки и окисления жира. Для этого в пресную воду (при +1 -2) погружают на 3-5 сек. мороженую рыбу (погружной способ) или орошают мороженый продукт под душем (оросительный способ), а затем замораживают при -12°С. Корочка льда на поверхности рыбы должна составлять не менее 4% от массы рыбы.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4195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979488"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При размораживании (дефростации) температуру рыбы повышают до -1 - 0°С. Размораживая в воздушной среде, рыбу помещают в камеру при 8-20°С и относительной влажности 90-95% на 20-30 часов. Этот метод применяют для крупной рыбы, потери массы тела достигают 3%, поверхность рыбы значительно подсыхает.</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38159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979488"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При использовании жидкой среды размораживание протекает значительно интенсивнее, масса рыбы не уменьшается, одновременно рыба промывается от слизи и загрязнений. Рыбу выдерживают в чистой пресной воде или 4%-ном растворе поваренной соли. Размораживание в растворе соли можно совмещать с одновременным посолом. В этом случае рыбу помещают в 24%- </a:t>
            </a:r>
            <a:r>
              <a:rPr lang="ru-RU" dirty="0" err="1" smtClean="0">
                <a:solidFill>
                  <a:srgbClr val="002060"/>
                </a:solidFill>
                <a:latin typeface="Times New Roman" panose="02020603050405020304" pitchFamily="18" charset="0"/>
                <a:cs typeface="Times New Roman" panose="02020603050405020304" pitchFamily="18" charset="0"/>
              </a:rPr>
              <a:t>ный</a:t>
            </a:r>
            <a:r>
              <a:rPr lang="ru-RU" dirty="0" smtClean="0">
                <a:solidFill>
                  <a:srgbClr val="002060"/>
                </a:solidFill>
                <a:latin typeface="Times New Roman" panose="02020603050405020304" pitchFamily="18" charset="0"/>
                <a:cs typeface="Times New Roman" panose="02020603050405020304" pitchFamily="18" charset="0"/>
              </a:rPr>
              <a:t> раствор соли с температурой 30°С на 3-5 ч.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5528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81743"/>
            <a:ext cx="10515600" cy="5295220"/>
          </a:xfrm>
        </p:spPr>
        <p:txBody>
          <a:bodyPr>
            <a:normAutofit/>
          </a:bodyPr>
          <a:lstStyle/>
          <a:p>
            <a:pPr marL="0" indent="898525"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Рыбу, поступающую на рынки, обязательно исследуют специалисты лабораторий </a:t>
            </a:r>
            <a:r>
              <a:rPr lang="ru-RU" dirty="0" err="1" smtClean="0">
                <a:solidFill>
                  <a:srgbClr val="002060"/>
                </a:solidFill>
                <a:latin typeface="Times New Roman" panose="02020603050405020304" pitchFamily="18" charset="0"/>
                <a:cs typeface="Times New Roman" panose="02020603050405020304" pitchFamily="18" charset="0"/>
              </a:rPr>
              <a:t>ветсанэкспертизы</a:t>
            </a:r>
            <a:r>
              <a:rPr lang="ru-RU" dirty="0" smtClean="0">
                <a:solidFill>
                  <a:srgbClr val="002060"/>
                </a:solidFill>
                <a:latin typeface="Times New Roman" panose="02020603050405020304" pitchFamily="18" charset="0"/>
                <a:cs typeface="Times New Roman" panose="02020603050405020304" pitchFamily="18" charset="0"/>
              </a:rPr>
              <a:t>. Если такой лаборатории нет, то экспертизу рыбы проводят специалисты местного ветеринарного учреждения. Ветеринарно-санитарную экспертизу проводят путем органолептических исследований всей партии рыбы. При подозрении в недоброкачественности свежей рыбы и рыбной продукции проводят дополнительно органолептические и лабораторные исследования. </a:t>
            </a:r>
          </a:p>
          <a:p>
            <a:pPr marL="0" indent="898525" algn="just">
              <a:lnSpc>
                <a:spcPct val="11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Рыба домашнего консервирования к реализации на рынке не допускается и </a:t>
            </a:r>
            <a:r>
              <a:rPr lang="ru-RU" dirty="0" err="1">
                <a:solidFill>
                  <a:srgbClr val="002060"/>
                </a:solidFill>
                <a:latin typeface="Times New Roman" panose="02020603050405020304" pitchFamily="18" charset="0"/>
                <a:cs typeface="Times New Roman" panose="02020603050405020304" pitchFamily="18" charset="0"/>
              </a:rPr>
              <a:t>ветсанэкспертизе</a:t>
            </a:r>
            <a:r>
              <a:rPr lang="ru-RU" dirty="0">
                <a:solidFill>
                  <a:srgbClr val="002060"/>
                </a:solidFill>
                <a:latin typeface="Times New Roman" panose="02020603050405020304" pitchFamily="18" charset="0"/>
                <a:cs typeface="Times New Roman" panose="02020603050405020304" pitchFamily="18" charset="0"/>
              </a:rPr>
              <a:t> не подвергается.</a:t>
            </a:r>
          </a:p>
        </p:txBody>
      </p:sp>
    </p:spTree>
    <p:extLst>
      <p:ext uri="{BB962C8B-B14F-4D97-AF65-F5344CB8AC3E}">
        <p14:creationId xmlns:p14="http://schemas.microsoft.com/office/powerpoint/2010/main" val="34462069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4529" y="293914"/>
            <a:ext cx="10515600" cy="6694714"/>
          </a:xfrm>
        </p:spPr>
        <p:txBody>
          <a:bodyPr>
            <a:normAutofit/>
          </a:bodyPr>
          <a:lstStyle/>
          <a:p>
            <a:pPr marL="0" indent="979488"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При отправки из хозяйства рыбы и рыбной продукции производится оформление ветеринарного свидетельства по форме №1 (или справки для реализации в пределах района), где отражаются сведения о благополучии водоемов хозяйства и сроки реализации продукции; товарно-транспортная накладная в 3-х экземплярах. </a:t>
            </a:r>
          </a:p>
          <a:p>
            <a:pPr marL="0" indent="979488"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До начала приемки необходимо проверить документы, сопровождающие товар, сравнить данные маркировки, упаковки и тары. Продукцию принимают партиями (к партии относят всю рыбу, одновременно выловленную и отправленную из одного хозяйства). Порядок проведения приемки, органолептической оценки и отбора проб для лабораторных испытаний установлен стандартом.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4378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979488"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Приемка рыбы и рыбной продукции может производиться по количеству и массе. Массу мороженой рыбы измеряют после удаления с ее поверхности снега и льда щетками. Массу нетто рыбы </a:t>
            </a:r>
            <a:r>
              <a:rPr lang="ru-RU" dirty="0" err="1" smtClean="0">
                <a:solidFill>
                  <a:srgbClr val="002060"/>
                </a:solidFill>
                <a:latin typeface="Times New Roman" panose="02020603050405020304" pitchFamily="18" charset="0"/>
                <a:cs typeface="Times New Roman" panose="02020603050405020304" pitchFamily="18" charset="0"/>
              </a:rPr>
              <a:t>безтузлучной</a:t>
            </a:r>
            <a:r>
              <a:rPr lang="ru-RU" dirty="0" smtClean="0">
                <a:solidFill>
                  <a:srgbClr val="002060"/>
                </a:solidFill>
                <a:latin typeface="Times New Roman" panose="02020603050405020304" pitchFamily="18" charset="0"/>
                <a:cs typeface="Times New Roman" panose="02020603050405020304" pitchFamily="18" charset="0"/>
              </a:rPr>
              <a:t> соленой определяют взвешиванием всей партии и вычитанием из фактической массы брутто массы упаковки, обозначенной на маркировке, а массу нетто рыбы в заливке после двухчасового стекания тузлука и смывания оставшейся соли.</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6387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67443"/>
            <a:ext cx="10515600" cy="5409520"/>
          </a:xfrm>
        </p:spPr>
        <p:txBody>
          <a:bodyPr>
            <a:normAutofit/>
          </a:bodyPr>
          <a:lstStyle/>
          <a:p>
            <a:pPr marL="0" indent="898525"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В рыбной промышленности в мороженом виде выпускается рыба специальной разделки, которая заключается в том, что рыбу разделывают на тушку, т.е. разрезают по брюшку, удаляют чешую, голову, все внутренности и черную пленку, или на кусок — тушка, разрезанная на куски массой от 0,2 до 1 кг. Крупную рыбу разделывают на куски, равные длине противню, в котором ее замораживают. Рыбку океанического промысла и рыбу специальной разделки замораживают сухим искусственным способом, поштучно или блоками (в формах). Все виды мороженой рыбы, кроме рыбы специальной разделки и рыбного филе, делятся на 1-й и 2-й сорта.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15289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6571"/>
            <a:ext cx="10515600" cy="6172200"/>
          </a:xfrm>
        </p:spPr>
        <p:txBody>
          <a:bodyPr>
            <a:normAutofit/>
          </a:bodyPr>
          <a:lstStyle/>
          <a:p>
            <a:pPr marL="0" indent="800100" algn="just">
              <a:lnSpc>
                <a:spcPct val="110000"/>
              </a:lnSpc>
              <a:spcBef>
                <a:spcPts val="0"/>
              </a:spcBef>
              <a:buNone/>
            </a:pPr>
            <a:r>
              <a:rPr lang="ru-RU" b="1" dirty="0" smtClean="0">
                <a:solidFill>
                  <a:srgbClr val="002060"/>
                </a:solidFill>
                <a:latin typeface="Times New Roman" panose="02020603050405020304" pitchFamily="18" charset="0"/>
                <a:cs typeface="Times New Roman" panose="02020603050405020304" pitchFamily="18" charset="0"/>
              </a:rPr>
              <a:t>Рыба 1-го сорта </a:t>
            </a:r>
            <a:r>
              <a:rPr lang="ru-RU" dirty="0" smtClean="0">
                <a:solidFill>
                  <a:srgbClr val="002060"/>
                </a:solidFill>
                <a:latin typeface="Times New Roman" panose="02020603050405020304" pitchFamily="18" charset="0"/>
                <a:cs typeface="Times New Roman" panose="02020603050405020304" pitchFamily="18" charset="0"/>
              </a:rPr>
              <a:t>должна быть упитанной, не иметь кожных повреждений и кровоподтеков, чешуя или кожные покровы должны иметь естественную окраску, мясо (после оттаивания) — упругую консистенцию и запах свежей рыбы, без каких бы то ни было порочащих признаков. Рыба, не удовлетворяющая хотя бы одному из признаков качества, предусмотренных для 1-го сорта, но вполне доброкачественная, относится </a:t>
            </a:r>
            <a:r>
              <a:rPr lang="ru-RU" b="1" dirty="0" smtClean="0">
                <a:solidFill>
                  <a:srgbClr val="002060"/>
                </a:solidFill>
                <a:latin typeface="Times New Roman" panose="02020603050405020304" pitchFamily="18" charset="0"/>
                <a:cs typeface="Times New Roman" panose="02020603050405020304" pitchFamily="18" charset="0"/>
              </a:rPr>
              <a:t>ко 2-му сорту. </a:t>
            </a:r>
          </a:p>
          <a:p>
            <a:pPr marL="0" indent="800100"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Рыба, по качеству не отвечающая требованиям стандартов, признается нестандартной и в продажу может выпускаться только с разрешения органов санитарного надзора.</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4491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93914"/>
            <a:ext cx="10515600" cy="5883049"/>
          </a:xfrm>
        </p:spPr>
        <p:txBody>
          <a:bodyPr>
            <a:normAutofit fontScale="92500"/>
          </a:bodyPr>
          <a:lstStyle/>
          <a:p>
            <a:pPr marL="0" indent="1077913"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Недоброкачественная мороженая рыба имеет тусклую, побитую поверхность, покрытую слоем замершей грязно-серой слизи. Рот и жаберные крышки раскрыты. Цвет жабр от сероватого до грязно-темного; плавники рваные; брюшко осевшее, иногда рванное; глаза ввалившиеся, сморщенные, мутные. На разрезе в области спинных мышц отмечается пятнистость или изменение цвета. После оттаивания такая рыба издает затхлый, гнилостный запах, у жирных рыб ощущается запах </a:t>
            </a:r>
            <a:r>
              <a:rPr lang="ru-RU" dirty="0" err="1" smtClean="0">
                <a:solidFill>
                  <a:srgbClr val="002060"/>
                </a:solidFill>
                <a:latin typeface="Times New Roman" panose="02020603050405020304" pitchFamily="18" charset="0"/>
                <a:cs typeface="Times New Roman" panose="02020603050405020304" pitchFamily="18" charset="0"/>
              </a:rPr>
              <a:t>белково</a:t>
            </a:r>
            <a:r>
              <a:rPr lang="ru-RU" dirty="0" smtClean="0">
                <a:solidFill>
                  <a:srgbClr val="002060"/>
                </a:solidFill>
                <a:latin typeface="Times New Roman" panose="02020603050405020304" pitchFamily="18" charset="0"/>
                <a:cs typeface="Times New Roman" panose="02020603050405020304" pitchFamily="18" charset="0"/>
              </a:rPr>
              <a:t>-жирового окислившегося жира. Проба варкой дает бульон с неприятным запахом. </a:t>
            </a:r>
          </a:p>
          <a:p>
            <a:pPr marL="0" indent="1077913"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Недоброкачественную свежемороженую рыбу утилизируют или, по заключению ветеринарной лаборатории, скармливают животным после варки при 100°С в течение 20 мин с момента закипания.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4197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98261"/>
          </a:xfrm>
        </p:spPr>
        <p:txBody>
          <a:bodyPr>
            <a:normAutofit/>
          </a:bodyPr>
          <a:lstStyle/>
          <a:p>
            <a:r>
              <a:rPr lang="ru-RU" sz="2400" b="1" i="1" dirty="0" smtClean="0">
                <a:solidFill>
                  <a:srgbClr val="002060"/>
                </a:solidFill>
                <a:latin typeface="Times New Roman" panose="02020603050405020304" pitchFamily="18" charset="0"/>
                <a:cs typeface="Times New Roman" panose="02020603050405020304" pitchFamily="18" charset="0"/>
              </a:rPr>
              <a:t>Охлажденная и замороженная рыба может иметь следующие пороки:</a:t>
            </a:r>
            <a:endParaRPr lang="ru-RU" sz="2400" b="1" i="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963386"/>
            <a:ext cx="10515600" cy="5213577"/>
          </a:xfrm>
        </p:spPr>
        <p:txBody>
          <a:bodyPr>
            <a:normAutofit fontScale="92500" lnSpcReduction="10000"/>
          </a:bodyPr>
          <a:lstStyle/>
          <a:p>
            <a:pPr marL="0" indent="0"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 </a:t>
            </a:r>
            <a:r>
              <a:rPr lang="ru-RU" b="1" dirty="0" smtClean="0">
                <a:solidFill>
                  <a:srgbClr val="002060"/>
                </a:solidFill>
                <a:latin typeface="Times New Roman" panose="02020603050405020304" pitchFamily="18" charset="0"/>
                <a:cs typeface="Times New Roman" panose="02020603050405020304" pitchFamily="18" charset="0"/>
              </a:rPr>
              <a:t>высыхание </a:t>
            </a:r>
            <a:r>
              <a:rPr lang="ru-RU" dirty="0" smtClean="0">
                <a:solidFill>
                  <a:srgbClr val="002060"/>
                </a:solidFill>
                <a:latin typeface="Times New Roman" panose="02020603050405020304" pitchFamily="18" charset="0"/>
                <a:cs typeface="Times New Roman" panose="02020603050405020304" pitchFamily="18" charset="0"/>
              </a:rPr>
              <a:t>- возникает при значительной усушке мороженой рыбы. При этом она теряет цвет, мясо приобретает сухую, жесткую, волокнистую консистенцию, аромат свежей рыбы исчезает, а возникает острый рыбный запах. При высыхании в мясе развивается гидролиз жира, сопровождающийся посторонним запахом;</a:t>
            </a:r>
          </a:p>
          <a:p>
            <a:pPr marL="0" indent="0"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 </a:t>
            </a:r>
            <a:r>
              <a:rPr lang="ru-RU" b="1" dirty="0" smtClean="0">
                <a:solidFill>
                  <a:srgbClr val="002060"/>
                </a:solidFill>
                <a:latin typeface="Times New Roman" panose="02020603050405020304" pitchFamily="18" charset="0"/>
                <a:cs typeface="Times New Roman" panose="02020603050405020304" pitchFamily="18" charset="0"/>
              </a:rPr>
              <a:t>деформация</a:t>
            </a:r>
            <a:r>
              <a:rPr lang="ru-RU" dirty="0" smtClean="0">
                <a:solidFill>
                  <a:srgbClr val="002060"/>
                </a:solidFill>
                <a:latin typeface="Times New Roman" panose="02020603050405020304" pitchFamily="18" charset="0"/>
                <a:cs typeface="Times New Roman" panose="02020603050405020304" pitchFamily="18" charset="0"/>
              </a:rPr>
              <a:t> замороженной рыбы возникает при замораживании ее навалом или несвоевременном переворачивании. Небольшие деформации рыбы блочного замораживания, изогнутость хвостового стебля, рыба, замершая «на лету», пороками не считаются;</a:t>
            </a:r>
          </a:p>
          <a:p>
            <a:pPr marL="0" indent="0"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 </a:t>
            </a:r>
            <a:r>
              <a:rPr lang="ru-RU" b="1" dirty="0" err="1" smtClean="0">
                <a:solidFill>
                  <a:srgbClr val="002060"/>
                </a:solidFill>
                <a:latin typeface="Times New Roman" panose="02020603050405020304" pitchFamily="18" charset="0"/>
                <a:cs typeface="Times New Roman" panose="02020603050405020304" pitchFamily="18" charset="0"/>
              </a:rPr>
              <a:t>недомороженность</a:t>
            </a:r>
            <a:r>
              <a:rPr lang="ru-RU" dirty="0" smtClean="0">
                <a:solidFill>
                  <a:srgbClr val="002060"/>
                </a:solidFill>
                <a:latin typeface="Times New Roman" panose="02020603050405020304" pitchFamily="18" charset="0"/>
                <a:cs typeface="Times New Roman" panose="02020603050405020304" pitchFamily="18" charset="0"/>
              </a:rPr>
              <a:t> ухудшает товарный вид, консистенцию, запах и вкус рыбы. Такая рыба постепенно покрывается плесенью и подвергается гнилостному разложению;</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0536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4528" y="486682"/>
            <a:ext cx="10515600" cy="4351338"/>
          </a:xfrm>
        </p:spPr>
        <p:txBody>
          <a:bodyPr>
            <a:noAutofit/>
          </a:bodyPr>
          <a:lstStyle/>
          <a:p>
            <a:pPr marL="0" indent="898525" algn="just">
              <a:lnSpc>
                <a:spcPct val="12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Рыба и рыбопродукты занимают значительный удельный вес в пищевом балансе страны. Особое внимание обращается на увеличение поставки живой, охлажденной и мороженой рыбы, на расширение и обновление ассортимента, на повышение качества и вкусовых достоинств рыбопродуктов. Предприятиями потребительской кооперации ежегодно производится более 30 тыс. тонн товарной пищевой рыбной продукции. </a:t>
            </a:r>
          </a:p>
          <a:p>
            <a:pPr marL="0" indent="898525" algn="just">
              <a:lnSpc>
                <a:spcPct val="12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В настоящее время перед рыбной отраслью России стоят задачи, связанные как с расширением ассортимента выпускаемой продукции, так и с обеспечением её высокого качества и безопасности. Они не могут быть решены без проведения исследования качества сырья и готовой продукции.</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62306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1243" y="440870"/>
            <a:ext cx="10515600" cy="6041571"/>
          </a:xfrm>
        </p:spPr>
        <p:txBody>
          <a:bodyPr>
            <a:normAutofit fontScale="92500"/>
          </a:bodyPr>
          <a:lstStyle/>
          <a:p>
            <a:pPr marL="0" indent="0" algn="just">
              <a:lnSpc>
                <a:spcPct val="110000"/>
              </a:lnSpc>
              <a:spcBef>
                <a:spcPts val="0"/>
              </a:spcBef>
              <a:buNone/>
            </a:pPr>
            <a:r>
              <a:rPr lang="ru-RU" dirty="0" smtClean="0"/>
              <a:t>- </a:t>
            </a:r>
            <a:r>
              <a:rPr lang="ru-RU" b="1" dirty="0" smtClean="0">
                <a:solidFill>
                  <a:srgbClr val="002060"/>
                </a:solidFill>
                <a:latin typeface="Times New Roman" panose="02020603050405020304" pitchFamily="18" charset="0"/>
                <a:cs typeface="Times New Roman" panose="02020603050405020304" pitchFamily="18" charset="0"/>
              </a:rPr>
              <a:t>потемнение</a:t>
            </a:r>
            <a:r>
              <a:rPr lang="ru-RU" dirty="0" smtClean="0">
                <a:solidFill>
                  <a:srgbClr val="002060"/>
                </a:solidFill>
                <a:latin typeface="Times New Roman" panose="02020603050405020304" pitchFamily="18" charset="0"/>
                <a:cs typeface="Times New Roman" panose="02020603050405020304" pitchFamily="18" charset="0"/>
              </a:rPr>
              <a:t> поверхности возникает вследствие денатурации белка; </a:t>
            </a:r>
          </a:p>
          <a:p>
            <a:pPr marL="0" indent="0"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 </a:t>
            </a:r>
            <a:r>
              <a:rPr lang="ru-RU" b="1" dirty="0" smtClean="0">
                <a:solidFill>
                  <a:srgbClr val="002060"/>
                </a:solidFill>
                <a:latin typeface="Times New Roman" panose="02020603050405020304" pitchFamily="18" charset="0"/>
                <a:cs typeface="Times New Roman" panose="02020603050405020304" pitchFamily="18" charset="0"/>
              </a:rPr>
              <a:t>бугристость</a:t>
            </a:r>
            <a:r>
              <a:rPr lang="ru-RU" dirty="0" smtClean="0">
                <a:solidFill>
                  <a:srgbClr val="002060"/>
                </a:solidFill>
                <a:latin typeface="Times New Roman" panose="02020603050405020304" pitchFamily="18" charset="0"/>
                <a:cs typeface="Times New Roman" panose="02020603050405020304" pitchFamily="18" charset="0"/>
              </a:rPr>
              <a:t> появляется при </a:t>
            </a:r>
            <a:r>
              <a:rPr lang="ru-RU" dirty="0" err="1" smtClean="0">
                <a:solidFill>
                  <a:srgbClr val="002060"/>
                </a:solidFill>
                <a:latin typeface="Times New Roman" panose="02020603050405020304" pitchFamily="18" charset="0"/>
                <a:cs typeface="Times New Roman" panose="02020603050405020304" pitchFamily="18" charset="0"/>
              </a:rPr>
              <a:t>филетировании</a:t>
            </a:r>
            <a:r>
              <a:rPr lang="ru-RU" dirty="0" smtClean="0">
                <a:solidFill>
                  <a:srgbClr val="002060"/>
                </a:solidFill>
                <a:latin typeface="Times New Roman" panose="02020603050405020304" pitchFamily="18" charset="0"/>
                <a:cs typeface="Times New Roman" panose="02020603050405020304" pitchFamily="18" charset="0"/>
              </a:rPr>
              <a:t> рыбы до наступления посмертного окоченения; </a:t>
            </a:r>
          </a:p>
          <a:p>
            <a:pPr marL="0" indent="0"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 </a:t>
            </a:r>
            <a:r>
              <a:rPr lang="ru-RU" b="1" dirty="0" smtClean="0">
                <a:solidFill>
                  <a:srgbClr val="002060"/>
                </a:solidFill>
                <a:latin typeface="Times New Roman" panose="02020603050405020304" pitchFamily="18" charset="0"/>
                <a:cs typeface="Times New Roman" panose="02020603050405020304" pitchFamily="18" charset="0"/>
              </a:rPr>
              <a:t>красновато-коричневая окраска </a:t>
            </a:r>
            <a:r>
              <a:rPr lang="ru-RU" dirty="0" smtClean="0">
                <a:solidFill>
                  <a:srgbClr val="002060"/>
                </a:solidFill>
                <a:latin typeface="Times New Roman" panose="02020603050405020304" pitchFamily="18" charset="0"/>
                <a:cs typeface="Times New Roman" panose="02020603050405020304" pitchFamily="18" charset="0"/>
              </a:rPr>
              <a:t>возникает при плохом обескровливании рыбы; </a:t>
            </a:r>
          </a:p>
          <a:p>
            <a:pPr marL="0" indent="0"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 </a:t>
            </a:r>
            <a:r>
              <a:rPr lang="ru-RU" b="1" dirty="0" smtClean="0">
                <a:solidFill>
                  <a:srgbClr val="002060"/>
                </a:solidFill>
                <a:latin typeface="Times New Roman" panose="02020603050405020304" pitchFamily="18" charset="0"/>
                <a:cs typeface="Times New Roman" panose="02020603050405020304" pitchFamily="18" charset="0"/>
              </a:rPr>
              <a:t>старый запах </a:t>
            </a:r>
            <a:r>
              <a:rPr lang="ru-RU" dirty="0" smtClean="0">
                <a:solidFill>
                  <a:srgbClr val="002060"/>
                </a:solidFill>
                <a:latin typeface="Times New Roman" panose="02020603050405020304" pitchFamily="18" charset="0"/>
                <a:cs typeface="Times New Roman" panose="02020603050405020304" pitchFamily="18" charset="0"/>
              </a:rPr>
              <a:t>- залежалый, складской, резкий «рыбный», которые возникают при длительном хранении охлажденной и замороженной рыбы при высокой температуре, пониженной влажности и отсутствии глазури. В охлажденной и замороженной рыбе появляется запах окислившегося жира в результате хранения рыбы при повышенной температуре, отсутствия упаковки и плохого обескровливания рыбы в момент разделки, длительного хранения выловленной рыбы без охлаждения;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14122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38843"/>
            <a:ext cx="10515600" cy="5638120"/>
          </a:xfrm>
        </p:spPr>
        <p:txBody>
          <a:bodyPr>
            <a:normAutofit/>
          </a:bodyPr>
          <a:lstStyle/>
          <a:p>
            <a:pPr algn="just">
              <a:lnSpc>
                <a:spcPct val="100000"/>
              </a:lnSpc>
              <a:spcBef>
                <a:spcPts val="0"/>
              </a:spcBef>
              <a:buFontTx/>
              <a:buChar char="-"/>
            </a:pPr>
            <a:r>
              <a:rPr lang="ru-RU" b="1" dirty="0" smtClean="0">
                <a:solidFill>
                  <a:srgbClr val="002060"/>
                </a:solidFill>
                <a:latin typeface="Times New Roman" panose="02020603050405020304" pitchFamily="18" charset="0"/>
                <a:cs typeface="Times New Roman" panose="02020603050405020304" pitchFamily="18" charset="0"/>
              </a:rPr>
              <a:t>посторонние, нетипичные запахи </a:t>
            </a:r>
            <a:r>
              <a:rPr lang="ru-RU" dirty="0" smtClean="0">
                <a:solidFill>
                  <a:srgbClr val="002060"/>
                </a:solidFill>
                <a:latin typeface="Times New Roman" panose="02020603050405020304" pitchFamily="18" charset="0"/>
                <a:cs typeface="Times New Roman" panose="02020603050405020304" pitchFamily="18" charset="0"/>
              </a:rPr>
              <a:t>возникают при попадании в продукт случайных веществ или при порче. В результате порчи возникают гнилостный и чесночный запахи, что говорит о глубоких биохимических изменениях в тканях рыбы. Гнилостный запах возникает при заморозке сырца пониженного качества. Запах сероводорода указывает на белковый распад рыбы до замораживания. При бактериальном разложении рыбы до замораживания возникает запах аммиака; </a:t>
            </a:r>
          </a:p>
          <a:p>
            <a:pPr algn="just">
              <a:lnSpc>
                <a:spcPct val="100000"/>
              </a:lnSpc>
              <a:spcBef>
                <a:spcPts val="0"/>
              </a:spcBef>
              <a:buFontTx/>
              <a:buChar char="-"/>
            </a:pPr>
            <a:r>
              <a:rPr lang="ru-RU" b="1" dirty="0" smtClean="0">
                <a:solidFill>
                  <a:srgbClr val="002060"/>
                </a:solidFill>
                <a:latin typeface="Times New Roman" panose="02020603050405020304" pitchFamily="18" charset="0"/>
                <a:cs typeface="Times New Roman" panose="02020603050405020304" pitchFamily="18" charset="0"/>
              </a:rPr>
              <a:t>запах нефтепродуктов </a:t>
            </a:r>
            <a:r>
              <a:rPr lang="ru-RU" dirty="0" smtClean="0">
                <a:solidFill>
                  <a:srgbClr val="002060"/>
                </a:solidFill>
                <a:latin typeface="Times New Roman" panose="02020603050405020304" pitchFamily="18" charset="0"/>
                <a:cs typeface="Times New Roman" panose="02020603050405020304" pitchFamily="18" charset="0"/>
              </a:rPr>
              <a:t>рыба приобретает, когда в </a:t>
            </a:r>
            <a:r>
              <a:rPr lang="ru-RU" dirty="0" err="1" smtClean="0">
                <a:solidFill>
                  <a:srgbClr val="002060"/>
                </a:solidFill>
                <a:latin typeface="Times New Roman" panose="02020603050405020304" pitchFamily="18" charset="0"/>
                <a:cs typeface="Times New Roman" panose="02020603050405020304" pitchFamily="18" charset="0"/>
              </a:rPr>
              <a:t>рыбохозяйственные</a:t>
            </a:r>
            <a:r>
              <a:rPr lang="ru-RU" dirty="0" smtClean="0">
                <a:solidFill>
                  <a:srgbClr val="002060"/>
                </a:solidFill>
                <a:latin typeface="Times New Roman" panose="02020603050405020304" pitchFamily="18" charset="0"/>
                <a:cs typeface="Times New Roman" panose="02020603050405020304" pitchFamily="18" charset="0"/>
              </a:rPr>
              <a:t> водоемы происходит сброс продуктов переработки нефти. Такая рыба в пищу непригодна;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66623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2271" y="440871"/>
            <a:ext cx="11772900" cy="6172200"/>
          </a:xfrm>
        </p:spPr>
        <p:txBody>
          <a:bodyPr>
            <a:normAutofit fontScale="85000" lnSpcReduction="20000"/>
          </a:bodyPr>
          <a:lstStyle/>
          <a:p>
            <a:pPr algn="just">
              <a:lnSpc>
                <a:spcPct val="120000"/>
              </a:lnSpc>
              <a:spcBef>
                <a:spcPts val="0"/>
              </a:spcBef>
              <a:buFontTx/>
              <a:buChar char="-"/>
            </a:pPr>
            <a:r>
              <a:rPr lang="ru-RU" b="1" dirty="0" smtClean="0">
                <a:solidFill>
                  <a:srgbClr val="002060"/>
                </a:solidFill>
                <a:latin typeface="Times New Roman" panose="02020603050405020304" pitchFamily="18" charset="0"/>
                <a:cs typeface="Times New Roman" panose="02020603050405020304" pitchFamily="18" charset="0"/>
              </a:rPr>
              <a:t>ослабленная консистенция </a:t>
            </a:r>
            <a:r>
              <a:rPr lang="ru-RU" dirty="0" smtClean="0">
                <a:solidFill>
                  <a:srgbClr val="002060"/>
                </a:solidFill>
                <a:latin typeface="Times New Roman" panose="02020603050405020304" pitchFamily="18" charset="0"/>
                <a:cs typeface="Times New Roman" panose="02020603050405020304" pitchFamily="18" charset="0"/>
              </a:rPr>
              <a:t>возникает при задержке рыбы-сырца до замораживания, развитии в ней автолиза, медленном замораживании, когда образуются крупные кристаллы льда, разрушающие мышечную оболочку и ослабляющие упругость ткани. В этих же условиях возникает дряблая, бесструктурная консистенция; </a:t>
            </a:r>
          </a:p>
          <a:p>
            <a:pPr algn="just">
              <a:lnSpc>
                <a:spcPct val="120000"/>
              </a:lnSpc>
              <a:spcBef>
                <a:spcPts val="0"/>
              </a:spcBef>
              <a:buFontTx/>
              <a:buChar char="-"/>
            </a:pPr>
            <a:r>
              <a:rPr lang="ru-RU" b="1" dirty="0" smtClean="0">
                <a:solidFill>
                  <a:srgbClr val="002060"/>
                </a:solidFill>
                <a:latin typeface="Times New Roman" panose="02020603050405020304" pitchFamily="18" charset="0"/>
                <a:cs typeface="Times New Roman" panose="02020603050405020304" pitchFamily="18" charset="0"/>
              </a:rPr>
              <a:t>расслоение мышечной ткани</a:t>
            </a:r>
            <a:r>
              <a:rPr lang="ru-RU" dirty="0" smtClean="0">
                <a:solidFill>
                  <a:srgbClr val="002060"/>
                </a:solidFill>
                <a:latin typeface="Times New Roman" panose="02020603050405020304" pitchFamily="18" charset="0"/>
                <a:cs typeface="Times New Roman" panose="02020603050405020304" pitchFamily="18" charset="0"/>
              </a:rPr>
              <a:t> по </a:t>
            </a:r>
            <a:r>
              <a:rPr lang="ru-RU" dirty="0" err="1" smtClean="0">
                <a:solidFill>
                  <a:srgbClr val="002060"/>
                </a:solidFill>
                <a:latin typeface="Times New Roman" panose="02020603050405020304" pitchFamily="18" charset="0"/>
                <a:cs typeface="Times New Roman" panose="02020603050405020304" pitchFamily="18" charset="0"/>
              </a:rPr>
              <a:t>миосептам</a:t>
            </a:r>
            <a:r>
              <a:rPr lang="ru-RU" dirty="0" smtClean="0">
                <a:solidFill>
                  <a:srgbClr val="002060"/>
                </a:solidFill>
                <a:latin typeface="Times New Roman" panose="02020603050405020304" pitchFamily="18" charset="0"/>
                <a:cs typeface="Times New Roman" panose="02020603050405020304" pitchFamily="18" charset="0"/>
              </a:rPr>
              <a:t> возникает в ходе деформирования рыбы при замораживании;</a:t>
            </a:r>
          </a:p>
          <a:p>
            <a:pPr algn="just">
              <a:lnSpc>
                <a:spcPct val="120000"/>
              </a:lnSpc>
              <a:spcBef>
                <a:spcPts val="0"/>
              </a:spcBef>
              <a:buFontTx/>
              <a:buChar char="-"/>
            </a:pPr>
            <a:r>
              <a:rPr lang="ru-RU" b="1" dirty="0" err="1" smtClean="0">
                <a:solidFill>
                  <a:srgbClr val="002060"/>
                </a:solidFill>
                <a:latin typeface="Times New Roman" panose="02020603050405020304" pitchFamily="18" charset="0"/>
                <a:cs typeface="Times New Roman" panose="02020603050405020304" pitchFamily="18" charset="0"/>
              </a:rPr>
              <a:t>бесструктурность</a:t>
            </a:r>
            <a:r>
              <a:rPr lang="ru-RU" b="1" dirty="0" smtClean="0">
                <a:solidFill>
                  <a:srgbClr val="002060"/>
                </a:solidFill>
                <a:latin typeface="Times New Roman" panose="02020603050405020304" pitchFamily="18" charset="0"/>
                <a:cs typeface="Times New Roman" panose="02020603050405020304" pitchFamily="18" charset="0"/>
              </a:rPr>
              <a:t> </a:t>
            </a:r>
            <a:r>
              <a:rPr lang="ru-RU" b="1" dirty="0">
                <a:solidFill>
                  <a:srgbClr val="002060"/>
                </a:solidFill>
                <a:latin typeface="Times New Roman" panose="02020603050405020304" pitchFamily="18" charset="0"/>
                <a:cs typeface="Times New Roman" panose="02020603050405020304" pitchFamily="18" charset="0"/>
              </a:rPr>
              <a:t>мяса рыбы</a:t>
            </a:r>
            <a:r>
              <a:rPr lang="ru-RU" dirty="0">
                <a:solidFill>
                  <a:srgbClr val="002060"/>
                </a:solidFill>
                <a:latin typeface="Times New Roman" panose="02020603050405020304" pitchFamily="18" charset="0"/>
                <a:cs typeface="Times New Roman" panose="02020603050405020304" pitchFamily="18" charset="0"/>
              </a:rPr>
              <a:t> возникает и развивается в рыбе-сырце. Порочащий запах и вкус при этом не образуются. </a:t>
            </a:r>
            <a:r>
              <a:rPr lang="ru-RU" dirty="0" err="1">
                <a:solidFill>
                  <a:srgbClr val="002060"/>
                </a:solidFill>
                <a:latin typeface="Times New Roman" panose="02020603050405020304" pitchFamily="18" charset="0"/>
                <a:cs typeface="Times New Roman" panose="02020603050405020304" pitchFamily="18" charset="0"/>
              </a:rPr>
              <a:t>Бесструктурность</a:t>
            </a:r>
            <a:r>
              <a:rPr lang="ru-RU" dirty="0">
                <a:solidFill>
                  <a:srgbClr val="002060"/>
                </a:solidFill>
                <a:latin typeface="Times New Roman" panose="02020603050405020304" pitchFamily="18" charset="0"/>
                <a:cs typeface="Times New Roman" panose="02020603050405020304" pitchFamily="18" charset="0"/>
              </a:rPr>
              <a:t> наблюдается преимущественно у </a:t>
            </a:r>
            <a:r>
              <a:rPr lang="ru-RU" dirty="0" err="1">
                <a:solidFill>
                  <a:srgbClr val="002060"/>
                </a:solidFill>
                <a:latin typeface="Times New Roman" panose="02020603050405020304" pitchFamily="18" charset="0"/>
                <a:cs typeface="Times New Roman" panose="02020603050405020304" pitchFamily="18" charset="0"/>
              </a:rPr>
              <a:t>камболообразных</a:t>
            </a:r>
            <a:r>
              <a:rPr lang="ru-RU" dirty="0">
                <a:solidFill>
                  <a:srgbClr val="002060"/>
                </a:solidFill>
                <a:latin typeface="Times New Roman" panose="02020603050405020304" pitchFamily="18" charset="0"/>
                <a:cs typeface="Times New Roman" panose="02020603050405020304" pitchFamily="18" charset="0"/>
              </a:rPr>
              <a:t>, скумбриевых (скумбрия, тунец), ставридовых (ставрида), тресковых (хек, треска, пикша) и лососевых (горбуша, кета). Причиной возникновения этого порока является повышенное содержание в мясе азота летучих оснований и высокой </a:t>
            </a:r>
            <a:r>
              <a:rPr lang="ru-RU" dirty="0" err="1">
                <a:solidFill>
                  <a:srgbClr val="002060"/>
                </a:solidFill>
                <a:latin typeface="Times New Roman" panose="02020603050405020304" pitchFamily="18" charset="0"/>
                <a:cs typeface="Times New Roman" panose="02020603050405020304" pitchFamily="18" charset="0"/>
              </a:rPr>
              <a:t>буферности</a:t>
            </a:r>
            <a:r>
              <a:rPr lang="ru-RU" dirty="0">
                <a:solidFill>
                  <a:srgbClr val="002060"/>
                </a:solidFill>
                <a:latin typeface="Times New Roman" panose="02020603050405020304" pitchFamily="18" charset="0"/>
                <a:cs typeface="Times New Roman" panose="02020603050405020304" pitchFamily="18" charset="0"/>
              </a:rPr>
              <a:t> (от 70 до </a:t>
            </a:r>
            <a:r>
              <a:rPr lang="ru-RU" dirty="0" smtClean="0">
                <a:solidFill>
                  <a:srgbClr val="002060"/>
                </a:solidFill>
                <a:latin typeface="Times New Roman" panose="02020603050405020304" pitchFamily="18" charset="0"/>
                <a:cs typeface="Times New Roman" panose="02020603050405020304" pitchFamily="18" charset="0"/>
              </a:rPr>
              <a:t>140°С</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Буферность</a:t>
            </a:r>
            <a:r>
              <a:rPr lang="ru-RU" dirty="0">
                <a:solidFill>
                  <a:srgbClr val="002060"/>
                </a:solidFill>
                <a:latin typeface="Times New Roman" panose="02020603050405020304" pitchFamily="18" charset="0"/>
                <a:cs typeface="Times New Roman" panose="02020603050405020304" pitchFamily="18" charset="0"/>
              </a:rPr>
              <a:t> мяса в нормальном состоянии составляет от 30 до </a:t>
            </a:r>
            <a:r>
              <a:rPr lang="ru-RU" dirty="0" smtClean="0">
                <a:solidFill>
                  <a:srgbClr val="002060"/>
                </a:solidFill>
                <a:latin typeface="Times New Roman" panose="02020603050405020304" pitchFamily="18" charset="0"/>
                <a:cs typeface="Times New Roman" panose="02020603050405020304" pitchFamily="18" charset="0"/>
              </a:rPr>
              <a:t>40°С</a:t>
            </a:r>
            <a:r>
              <a:rPr lang="ru-RU" dirty="0">
                <a:solidFill>
                  <a:srgbClr val="002060"/>
                </a:solidFill>
                <a:latin typeface="Times New Roman" panose="02020603050405020304" pitchFamily="18" charset="0"/>
                <a:cs typeface="Times New Roman" panose="02020603050405020304" pitchFamily="18" charset="0"/>
              </a:rPr>
              <a:t>. Бесструктурное мясо содержит также меньше коллагена и эластина, чем мясо нормальной структуры</a:t>
            </a:r>
            <a:r>
              <a:rPr lang="ru-RU" dirty="0" smtClean="0">
                <a:solidFill>
                  <a:srgbClr val="002060"/>
                </a:solidFill>
                <a:latin typeface="Times New Roman" panose="02020603050405020304" pitchFamily="18" charset="0"/>
                <a:cs typeface="Times New Roman" panose="02020603050405020304" pitchFamily="18" charset="0"/>
              </a:rPr>
              <a:t>. Известны </a:t>
            </a:r>
            <a:r>
              <a:rPr lang="ru-RU" dirty="0">
                <a:solidFill>
                  <a:srgbClr val="002060"/>
                </a:solidFill>
                <a:latin typeface="Times New Roman" panose="02020603050405020304" pitchFamily="18" charset="0"/>
                <a:cs typeface="Times New Roman" panose="02020603050405020304" pitchFamily="18" charset="0"/>
              </a:rPr>
              <a:t>состояния </a:t>
            </a:r>
            <a:r>
              <a:rPr lang="ru-RU" dirty="0" err="1">
                <a:solidFill>
                  <a:srgbClr val="002060"/>
                </a:solidFill>
                <a:latin typeface="Times New Roman" panose="02020603050405020304" pitchFamily="18" charset="0"/>
                <a:cs typeface="Times New Roman" panose="02020603050405020304" pitchFamily="18" charset="0"/>
              </a:rPr>
              <a:t>бесструктурности</a:t>
            </a:r>
            <a:r>
              <a:rPr lang="ru-RU" dirty="0">
                <a:solidFill>
                  <a:srgbClr val="002060"/>
                </a:solidFill>
                <a:latin typeface="Times New Roman" panose="02020603050405020304" pitchFamily="18" charset="0"/>
                <a:cs typeface="Times New Roman" panose="02020603050405020304" pitchFamily="18" charset="0"/>
              </a:rPr>
              <a:t> мяса рыб, которые в мировом рыболовстве принято называть молочным, студенистым, творожистым, известковым и просто размягченным; </a:t>
            </a:r>
          </a:p>
        </p:txBody>
      </p:sp>
    </p:spTree>
    <p:extLst>
      <p:ext uri="{BB962C8B-B14F-4D97-AF65-F5344CB8AC3E}">
        <p14:creationId xmlns:p14="http://schemas.microsoft.com/office/powerpoint/2010/main" val="28655638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10243"/>
            <a:ext cx="10515600" cy="5866720"/>
          </a:xfrm>
        </p:spPr>
        <p:txBody>
          <a:bodyPr>
            <a:normAutofit/>
          </a:bodyPr>
          <a:lstStyle/>
          <a:p>
            <a:pPr algn="just">
              <a:lnSpc>
                <a:spcPct val="110000"/>
              </a:lnSpc>
              <a:spcBef>
                <a:spcPts val="0"/>
              </a:spcBef>
              <a:buFontTx/>
              <a:buChar char="-"/>
            </a:pPr>
            <a:r>
              <a:rPr lang="ru-RU" b="1" dirty="0" smtClean="0">
                <a:solidFill>
                  <a:srgbClr val="002060"/>
                </a:solidFill>
                <a:latin typeface="Times New Roman" panose="02020603050405020304" pitchFamily="18" charset="0"/>
                <a:cs typeface="Times New Roman" panose="02020603050405020304" pitchFamily="18" charset="0"/>
              </a:rPr>
              <a:t>студенистость (</a:t>
            </a:r>
            <a:r>
              <a:rPr lang="ru-RU" b="1" dirty="0" err="1" smtClean="0">
                <a:solidFill>
                  <a:srgbClr val="002060"/>
                </a:solidFill>
                <a:latin typeface="Times New Roman" panose="02020603050405020304" pitchFamily="18" charset="0"/>
                <a:cs typeface="Times New Roman" panose="02020603050405020304" pitchFamily="18" charset="0"/>
              </a:rPr>
              <a:t>железообразность</a:t>
            </a:r>
            <a:r>
              <a:rPr lang="ru-RU" b="1" dirty="0" smtClean="0">
                <a:solidFill>
                  <a:srgbClr val="002060"/>
                </a:solidFill>
                <a:latin typeface="Times New Roman" panose="02020603050405020304" pitchFamily="18" charset="0"/>
                <a:cs typeface="Times New Roman" panose="02020603050405020304" pitchFamily="18" charset="0"/>
              </a:rPr>
              <a:t>) </a:t>
            </a:r>
            <a:r>
              <a:rPr lang="ru-RU" dirty="0" smtClean="0">
                <a:solidFill>
                  <a:srgbClr val="002060"/>
                </a:solidFill>
                <a:latin typeface="Times New Roman" panose="02020603050405020304" pitchFamily="18" charset="0"/>
                <a:cs typeface="Times New Roman" panose="02020603050405020304" pitchFamily="18" charset="0"/>
              </a:rPr>
              <a:t>возникает при поражении рыбы паразитическими организмами. Мышечная ткань такой рыбы имеет неравномерную плотность, некоторые участки ее мягкие или даже жидкие. Пораженная площадь при осмотре напоминает виноградную гроздь. Непосредственно после вылова рыбы студенистость не наблюдается, она обнаруживается после </a:t>
            </a:r>
            <a:r>
              <a:rPr lang="ru-RU" dirty="0" err="1" smtClean="0">
                <a:solidFill>
                  <a:srgbClr val="002060"/>
                </a:solidFill>
                <a:latin typeface="Times New Roman" panose="02020603050405020304" pitchFamily="18" charset="0"/>
                <a:cs typeface="Times New Roman" panose="02020603050405020304" pitchFamily="18" charset="0"/>
              </a:rPr>
              <a:t>филетирования</a:t>
            </a:r>
            <a:r>
              <a:rPr lang="ru-RU" dirty="0" smtClean="0">
                <a:solidFill>
                  <a:srgbClr val="002060"/>
                </a:solidFill>
                <a:latin typeface="Times New Roman" panose="02020603050405020304" pitchFamily="18" charset="0"/>
                <a:cs typeface="Times New Roman" panose="02020603050405020304" pitchFamily="18" charset="0"/>
              </a:rPr>
              <a:t>; </a:t>
            </a:r>
          </a:p>
          <a:p>
            <a:pPr algn="just">
              <a:lnSpc>
                <a:spcPct val="110000"/>
              </a:lnSpc>
              <a:spcBef>
                <a:spcPts val="0"/>
              </a:spcBef>
              <a:buFontTx/>
              <a:buChar char="-"/>
            </a:pPr>
            <a:r>
              <a:rPr lang="ru-RU" b="1" dirty="0" smtClean="0">
                <a:solidFill>
                  <a:srgbClr val="002060"/>
                </a:solidFill>
                <a:latin typeface="Times New Roman" panose="02020603050405020304" pitchFamily="18" charset="0"/>
                <a:cs typeface="Times New Roman" panose="02020603050405020304" pitchFamily="18" charset="0"/>
              </a:rPr>
              <a:t>молочное состояние </a:t>
            </a:r>
            <a:r>
              <a:rPr lang="ru-RU" dirty="0" smtClean="0">
                <a:solidFill>
                  <a:srgbClr val="002060"/>
                </a:solidFill>
                <a:latin typeface="Times New Roman" panose="02020603050405020304" pitchFamily="18" charset="0"/>
                <a:cs typeface="Times New Roman" panose="02020603050405020304" pitchFamily="18" charset="0"/>
              </a:rPr>
              <a:t>- в мясе рыбы, главным образом вдоль спинки, появляются «карманы», заполненные молочно-белой жидкостью, образующейся из гипертрофированных мышечных волокон. Причиной является присутствие в этих «карманах» спор </a:t>
            </a:r>
            <a:r>
              <a:rPr lang="ru-RU" dirty="0" err="1" smtClean="0">
                <a:solidFill>
                  <a:srgbClr val="002060"/>
                </a:solidFill>
                <a:latin typeface="Times New Roman" panose="02020603050405020304" pitchFamily="18" charset="0"/>
                <a:cs typeface="Times New Roman" panose="02020603050405020304" pitchFamily="18" charset="0"/>
              </a:rPr>
              <a:t>микроспоридия</a:t>
            </a:r>
            <a:r>
              <a:rPr lang="ru-RU" dirty="0" smtClean="0">
                <a:solidFill>
                  <a:srgbClr val="002060"/>
                </a:solidFill>
                <a:latin typeface="Times New Roman" panose="02020603050405020304" pitchFamily="18" charset="0"/>
                <a:cs typeface="Times New Roman" panose="02020603050405020304" pitchFamily="18" charset="0"/>
              </a:rPr>
              <a:t> из рода </a:t>
            </a:r>
            <a:r>
              <a:rPr lang="ru-RU" dirty="0" err="1" smtClean="0">
                <a:solidFill>
                  <a:srgbClr val="002060"/>
                </a:solidFill>
                <a:latin typeface="Times New Roman" panose="02020603050405020304" pitchFamily="18" charset="0"/>
                <a:cs typeface="Times New Roman" panose="02020603050405020304" pitchFamily="18" charset="0"/>
              </a:rPr>
              <a:t>Chloromyxum</a:t>
            </a:r>
            <a:r>
              <a:rPr lang="ru-RU" dirty="0" smtClean="0">
                <a:solidFill>
                  <a:srgbClr val="002060"/>
                </a:solidFill>
                <a:latin typeface="Times New Roman" panose="02020603050405020304" pitchFamily="18" charset="0"/>
                <a:cs typeface="Times New Roman" panose="02020603050405020304" pitchFamily="18" charset="0"/>
              </a:rPr>
              <a:t> или других паразитов;</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6937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just">
              <a:lnSpc>
                <a:spcPct val="100000"/>
              </a:lnSpc>
              <a:spcBef>
                <a:spcPts val="0"/>
              </a:spcBef>
              <a:buNone/>
            </a:pPr>
            <a:r>
              <a:rPr lang="ru-RU" b="1" dirty="0" smtClean="0"/>
              <a:t>- </a:t>
            </a:r>
            <a:r>
              <a:rPr lang="ru-RU" b="1" dirty="0" smtClean="0">
                <a:solidFill>
                  <a:srgbClr val="002060"/>
                </a:solidFill>
                <a:latin typeface="Times New Roman" panose="02020603050405020304" pitchFamily="18" charset="0"/>
                <a:cs typeface="Times New Roman" panose="02020603050405020304" pitchFamily="18" charset="0"/>
              </a:rPr>
              <a:t>известковое состояние</a:t>
            </a:r>
            <a:r>
              <a:rPr lang="ru-RU" dirty="0" smtClean="0">
                <a:solidFill>
                  <a:srgbClr val="002060"/>
                </a:solidFill>
                <a:latin typeface="Times New Roman" panose="02020603050405020304" pitchFamily="18" charset="0"/>
                <a:cs typeface="Times New Roman" panose="02020603050405020304" pitchFamily="18" charset="0"/>
              </a:rPr>
              <a:t> характеризуется отсутствием прозрачности тканевого сока, вялостью, размягченностью, а иногда и огрублением консистенции мяса при полной потере эластичности. В сыром виде такое мясо напоминает вареное. Содержание влаги заметно понижается при повышенном количестве протеина и жира. Паразиты отсутствуют. Мясо в таком состоянии лишь условно относится к бесструктурному.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8945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1000014" cy="1325563"/>
          </a:xfrm>
        </p:spPr>
        <p:txBody>
          <a:bodyPr>
            <a:normAutofit/>
          </a:bodyPr>
          <a:lstStyle/>
          <a:p>
            <a:r>
              <a:rPr lang="ru-RU" sz="3200" b="1" dirty="0" smtClean="0">
                <a:solidFill>
                  <a:srgbClr val="002060"/>
                </a:solidFill>
                <a:latin typeface="Times New Roman" panose="02020603050405020304" pitchFamily="18" charset="0"/>
                <a:cs typeface="Times New Roman" panose="02020603050405020304" pitchFamily="18" charset="0"/>
              </a:rPr>
              <a:t>2. Санитарно-гигиенические </a:t>
            </a:r>
            <a:r>
              <a:rPr lang="ru-RU" sz="3200" b="1" dirty="0">
                <a:solidFill>
                  <a:srgbClr val="002060"/>
                </a:solidFill>
                <a:latin typeface="Times New Roman" panose="02020603050405020304" pitchFamily="18" charset="0"/>
                <a:cs typeface="Times New Roman" panose="02020603050405020304" pitchFamily="18" charset="0"/>
              </a:rPr>
              <a:t>требования к безопасности </a:t>
            </a:r>
          </a:p>
        </p:txBody>
      </p:sp>
      <p:sp>
        <p:nvSpPr>
          <p:cNvPr id="3" name="Объект 2"/>
          <p:cNvSpPr>
            <a:spLocks noGrp="1"/>
          </p:cNvSpPr>
          <p:nvPr>
            <p:ph idx="1"/>
          </p:nvPr>
        </p:nvSpPr>
        <p:spPr/>
        <p:txBody>
          <a:bodyPr/>
          <a:lstStyle/>
          <a:p>
            <a:pPr marL="0" indent="979488"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Для лабораторных исследований при проведении ветеринарно-санитарной экспертизы рыбы, икры, морепродуктов установленными методами отбирают из разных мест (не менее чем 5% партии рыбы или икры: ящиков, бочек, мешков и т.д.) несколько экземпляров, характеризующих всю партию рыбы, икры, морепродуктов.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0051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00100"/>
            <a:ext cx="10515600" cy="5376863"/>
          </a:xfrm>
        </p:spPr>
        <p:txBody>
          <a:bodyPr>
            <a:normAutofit/>
          </a:bodyPr>
          <a:lstStyle/>
          <a:p>
            <a:pPr marL="0" indent="898525"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Из объединенной пробы для лабораторных исследований отбирают точечные пробы: </a:t>
            </a:r>
          </a:p>
          <a:p>
            <a:pPr marL="0" indent="0"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одна единица до 100 г - 5-7 штук из каждой упаковки; </a:t>
            </a:r>
          </a:p>
          <a:p>
            <a:pPr marL="0" indent="0"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одна единица до 1 кг - 2 пробы по 100 г от 1-2 рыб из каждой упаковки; </a:t>
            </a:r>
          </a:p>
          <a:p>
            <a:pPr marL="0" indent="0"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одна единица до 3 кг - 2 пробы по 150 г от 1-2 рыб из каждой упаковки; </a:t>
            </a:r>
          </a:p>
          <a:p>
            <a:pPr marL="0" indent="0"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одна единица более 3кг - от 2 рыб отдельные куски шириной каждый 5 см от головной и спинной части общим весом не более 500 г из каждой упаковки.</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44986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34786"/>
            <a:ext cx="10515600" cy="5442177"/>
          </a:xfrm>
        </p:spPr>
        <p:txBody>
          <a:bodyPr/>
          <a:lstStyle/>
          <a:p>
            <a:pPr marL="0" indent="898525" algn="just">
              <a:lnSpc>
                <a:spcPct val="15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Оставшуюся часть объединенной пробы рыбы и рыбной продукции возвращают владельцу. </a:t>
            </a:r>
          </a:p>
          <a:p>
            <a:pPr marL="0" indent="898525" algn="just">
              <a:lnSpc>
                <a:spcPct val="15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Если масса одной рыбы до 1 кг, то среднюю пробу составляют 2-3 экземпляра; если до 2 кг - 1-2 рыбы; если 2-5 кг, то от каждых двух рыб берут по половине; если более 5 кг, то от каждых двух рыб берут три кусочка: из головной, средней и хвостовой частей общей массой не более 500 г.</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62110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5800"/>
            <a:ext cx="10515600" cy="5491163"/>
          </a:xfrm>
        </p:spPr>
        <p:txBody>
          <a:bodyPr/>
          <a:lstStyle/>
          <a:p>
            <a:pPr marL="0" indent="1077913"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При проведении осмотра и органолептической оценке рыбы учитывают следующие признаки: внешний вид, упитанность рыбы, состояние наружных покровов, слизи, чешуи, глаз, жабр, а также степень окоченелости мышц и вздутости брюшка. </a:t>
            </a:r>
          </a:p>
          <a:p>
            <a:pPr marL="0" indent="1077913"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В случае необходимости неразделанную рыбу вскрывают и исследуют внутренние органы и проводят пробу варкой. Проба варкой - при постановке пробы варкой, берут около 100 г очищенной от чешуи или иного внешнего покрова рыбы без внутренних органов, заливают двойным объемом чистой воды и кипятят 5 мин.</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46387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979488"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Основной порок живой товарной рыбы — </a:t>
            </a:r>
            <a:r>
              <a:rPr lang="ru-RU" b="1" dirty="0" smtClean="0">
                <a:solidFill>
                  <a:srgbClr val="002060"/>
                </a:solidFill>
                <a:latin typeface="Times New Roman" panose="02020603050405020304" pitchFamily="18" charset="0"/>
                <a:cs typeface="Times New Roman" panose="02020603050405020304" pitchFamily="18" charset="0"/>
              </a:rPr>
              <a:t>снулость</a:t>
            </a:r>
            <a:r>
              <a:rPr lang="ru-RU" dirty="0" smtClean="0">
                <a:solidFill>
                  <a:srgbClr val="002060"/>
                </a:solidFill>
                <a:latin typeface="Times New Roman" panose="02020603050405020304" pitchFamily="18" charset="0"/>
                <a:cs typeface="Times New Roman" panose="02020603050405020304" pitchFamily="18" charset="0"/>
              </a:rPr>
              <a:t>. Причиной снулости могут быть неправильный кислородный режим (кислородное голодание), слишком интенсивная мускульная деятельность и болезни. Снулую и засыпающую рыбу немедленно охлаждают и по возможности быстро реализуют. Снулую рыбу можно замораживать или направлять на посол.</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0900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lnSpc>
                <a:spcPct val="100000"/>
              </a:lnSpc>
            </a:pPr>
            <a:r>
              <a:rPr lang="ru-RU" sz="3200" b="1" dirty="0" smtClean="0">
                <a:solidFill>
                  <a:srgbClr val="002060"/>
                </a:solidFill>
                <a:latin typeface="Times New Roman" panose="02020603050405020304" pitchFamily="18" charset="0"/>
                <a:cs typeface="Times New Roman" panose="02020603050405020304" pitchFamily="18" charset="0"/>
              </a:rPr>
              <a:t>1. Организация </a:t>
            </a:r>
            <a:r>
              <a:rPr lang="ru-RU" sz="3200" b="1" dirty="0">
                <a:solidFill>
                  <a:srgbClr val="002060"/>
                </a:solidFill>
                <a:latin typeface="Times New Roman" panose="02020603050405020304" pitchFamily="18" charset="0"/>
                <a:cs typeface="Times New Roman" panose="02020603050405020304" pitchFamily="18" charset="0"/>
              </a:rPr>
              <a:t>входного контроля качества и безопасности </a:t>
            </a:r>
            <a:r>
              <a:rPr lang="ru-RU" sz="3200" b="1" dirty="0" err="1">
                <a:solidFill>
                  <a:srgbClr val="002060"/>
                </a:solidFill>
                <a:latin typeface="Times New Roman" panose="02020603050405020304" pitchFamily="18" charset="0"/>
                <a:cs typeface="Times New Roman" panose="02020603050405020304" pitchFamily="18" charset="0"/>
              </a:rPr>
              <a:t>рыбопродукции</a:t>
            </a:r>
            <a:r>
              <a:rPr lang="ru-RU" sz="3200" b="1" dirty="0">
                <a:solidFill>
                  <a:srgbClr val="002060"/>
                </a:solidFill>
                <a:latin typeface="Times New Roman" panose="02020603050405020304" pitchFamily="18" charset="0"/>
                <a:cs typeface="Times New Roman" panose="02020603050405020304" pitchFamily="18" charset="0"/>
              </a:rPr>
              <a:t> и </a:t>
            </a:r>
            <a:r>
              <a:rPr lang="ru-RU" sz="3200" b="1" dirty="0" smtClean="0">
                <a:solidFill>
                  <a:srgbClr val="002060"/>
                </a:solidFill>
                <a:latin typeface="Times New Roman" panose="02020603050405020304" pitchFamily="18" charset="0"/>
                <a:cs typeface="Times New Roman" panose="02020603050405020304" pitchFamily="18" charset="0"/>
              </a:rPr>
              <a:t>гидробионтов</a:t>
            </a:r>
            <a:endParaRPr lang="ru-RU" sz="32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979488"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Живую рыбу хранят и перевозят рассортированной по видам и размерам согласно ГОСТу 1368-2003. </a:t>
            </a:r>
          </a:p>
          <a:p>
            <a:pPr marL="0" indent="979488"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Перевозка рыбы осуществляется в деревянных бочках, брезентовых чанах, автоцистернах с чистой, прозрачной водой с содержанием кислорода 5-8 мг/л при температуре 4-6°С (по возможности не более 20 ч). Для предотвращения потерь и порчи ее подвергают различным способам консервирования.</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26107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2900"/>
            <a:ext cx="10515600" cy="5834063"/>
          </a:xfrm>
        </p:spPr>
        <p:txBody>
          <a:bodyPr>
            <a:normAutofit fontScale="92500" lnSpcReduction="20000"/>
          </a:bodyPr>
          <a:lstStyle/>
          <a:p>
            <a:pPr marL="0" indent="979488" algn="just">
              <a:lnSpc>
                <a:spcPct val="12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Снулая недоброкачественная живая рыба не имеет признаков окоченения мышц (при надавливании пальцем ямка в области спинных мышц сохраняется длительное время), чешуя легко отделяется, слизь мутная, грязно-серого цвета, липкая, с неприятным запахом, кожа складчатая. Жабры грязно-серого цвета, покрыты мутной слизью. Глаза ввалившиеся, сморщенные, подсохшие. Брюшко вздутое, мягкое, отвислое, на поверхности наблюдаются темные или зеленоватые пятна. Анальное отверстие выступает, из него вытекает слизь неприятного гнилостного запаха. Мышечная ткань дряблая, мягкая, расползается на пучки. Внутренние органы грязно-серого или серо-коричневого цвета, издают резкий гнилостный запах. При постановке пробы варкой бульон мутный, с хлопьями на поверхности, жир отсутствует, запах неприятный, гнилостный. Недоброкачественную рыбу утилизируют или уничтожают.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28763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979488"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К порокам живой рыбы относится также </a:t>
            </a:r>
            <a:r>
              <a:rPr lang="ru-RU" dirty="0" err="1" smtClean="0">
                <a:solidFill>
                  <a:srgbClr val="002060"/>
                </a:solidFill>
                <a:latin typeface="Times New Roman" panose="02020603050405020304" pitchFamily="18" charset="0"/>
                <a:cs typeface="Times New Roman" panose="02020603050405020304" pitchFamily="18" charset="0"/>
              </a:rPr>
              <a:t>лопанец</a:t>
            </a:r>
            <a:r>
              <a:rPr lang="ru-RU" dirty="0" smtClean="0">
                <a:solidFill>
                  <a:srgbClr val="002060"/>
                </a:solidFill>
                <a:latin typeface="Times New Roman" panose="02020603050405020304" pitchFamily="18" charset="0"/>
                <a:cs typeface="Times New Roman" panose="02020603050405020304" pitchFamily="18" charset="0"/>
              </a:rPr>
              <a:t>, или лопнувшее брюшко. Возникает данный порок вследствие механических воздействий или биохимических факторов, что приводит к нарушению целостности брюшных стенок. Под действием автолиза брюшная полость может расползтись, тогда рыба теряет товарный вид и относится к нестандартной.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67245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67443"/>
            <a:ext cx="10515600" cy="5409520"/>
          </a:xfrm>
        </p:spPr>
        <p:txBody>
          <a:bodyPr>
            <a:normAutofit fontScale="92500"/>
          </a:bodyPr>
          <a:lstStyle/>
          <a:p>
            <a:pPr marL="0" indent="898525"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Недоброкачественная охлажденная рыба имеет тусклую поверхность, покрытую слоем грязно-серой слизи. Рот и жабры полураскрыты. Цвет жабр от серого до грязно-темного, кисловатый запах в жабрах, плавники рваные. Брюшко иногда рванное (</a:t>
            </a:r>
            <a:r>
              <a:rPr lang="ru-RU" dirty="0" err="1" smtClean="0">
                <a:solidFill>
                  <a:srgbClr val="002060"/>
                </a:solidFill>
                <a:latin typeface="Times New Roman" panose="02020603050405020304" pitchFamily="18" charset="0"/>
                <a:cs typeface="Times New Roman" panose="02020603050405020304" pitchFamily="18" charset="0"/>
              </a:rPr>
              <a:t>лопанец</a:t>
            </a:r>
            <a:r>
              <a:rPr lang="ru-RU" dirty="0" smtClean="0">
                <a:solidFill>
                  <a:srgbClr val="002060"/>
                </a:solidFill>
                <a:latin typeface="Times New Roman" panose="02020603050405020304" pitchFamily="18" charset="0"/>
                <a:cs typeface="Times New Roman" panose="02020603050405020304" pitchFamily="18" charset="0"/>
              </a:rPr>
              <a:t>), бывает с темными пятнами; глаза ввалившиеся, сморщенные, мутные. </a:t>
            </a:r>
          </a:p>
          <a:p>
            <a:pPr marL="0" indent="898525"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Мясо теряет упругость, ямка, образовавшаяся при надавливании, долго не исчезает. В испорченной рыбе на поверхности разреза в области спинных мышц можно заметить пятнистость или изменение цвета, запах затхлый, гнилостный; у жирных рыб ощущается резкий запах </a:t>
            </a:r>
            <a:r>
              <a:rPr lang="ru-RU" dirty="0" err="1" smtClean="0">
                <a:solidFill>
                  <a:srgbClr val="002060"/>
                </a:solidFill>
                <a:latin typeface="Times New Roman" panose="02020603050405020304" pitchFamily="18" charset="0"/>
                <a:cs typeface="Times New Roman" panose="02020603050405020304" pitchFamily="18" charset="0"/>
              </a:rPr>
              <a:t>белково</a:t>
            </a:r>
            <a:r>
              <a:rPr lang="ru-RU" dirty="0" smtClean="0">
                <a:solidFill>
                  <a:srgbClr val="002060"/>
                </a:solidFill>
                <a:latin typeface="Times New Roman" panose="02020603050405020304" pitchFamily="18" charset="0"/>
                <a:cs typeface="Times New Roman" panose="02020603050405020304" pitchFamily="18" charset="0"/>
              </a:rPr>
              <a:t>-жирового окислившегося жира, проникающего в толщу мяса. Проба варкой дает бульон с неприятным запахом, обнаруживаются признаки разложения. Недоброкачественную рыбу утилизируют.</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97557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06186"/>
            <a:ext cx="10515600" cy="5670777"/>
          </a:xfrm>
        </p:spPr>
        <p:txBody>
          <a:bodyPr>
            <a:normAutofit/>
          </a:bodyPr>
          <a:lstStyle/>
          <a:p>
            <a:pPr marL="0" indent="979488"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При поступлении снулой рыбы, а также при возникновении сомнений в результате органолептического исследования замороженной и охлажденной рыбы, проводят бактериологические, физико-химические исследования: определение концентрации водородных ионов (рН), содержание сероводорода, аминоаммиачного азота и продуктов распада белков (реакция с сернокислой медью), реакцию на </a:t>
            </a:r>
            <a:r>
              <a:rPr lang="ru-RU" dirty="0" err="1" smtClean="0">
                <a:solidFill>
                  <a:srgbClr val="002060"/>
                </a:solidFill>
                <a:latin typeface="Times New Roman" panose="02020603050405020304" pitchFamily="18" charset="0"/>
                <a:cs typeface="Times New Roman" panose="02020603050405020304" pitchFamily="18" charset="0"/>
              </a:rPr>
              <a:t>пероксидазу</a:t>
            </a:r>
            <a:r>
              <a:rPr lang="ru-RU" dirty="0" smtClean="0">
                <a:solidFill>
                  <a:srgbClr val="002060"/>
                </a:solidFill>
                <a:latin typeface="Times New Roman" panose="02020603050405020304" pitchFamily="18" charset="0"/>
                <a:cs typeface="Times New Roman" panose="02020603050405020304" pitchFamily="18" charset="0"/>
              </a:rPr>
              <a:t> и </a:t>
            </a:r>
            <a:r>
              <a:rPr lang="ru-RU" dirty="0" err="1" smtClean="0">
                <a:solidFill>
                  <a:srgbClr val="002060"/>
                </a:solidFill>
                <a:latin typeface="Times New Roman" panose="02020603050405020304" pitchFamily="18" charset="0"/>
                <a:cs typeface="Times New Roman" panose="02020603050405020304" pitchFamily="18" charset="0"/>
              </a:rPr>
              <a:t>редуктазную</a:t>
            </a:r>
            <a:r>
              <a:rPr lang="ru-RU" dirty="0" smtClean="0">
                <a:solidFill>
                  <a:srgbClr val="002060"/>
                </a:solidFill>
                <a:latin typeface="Times New Roman" panose="02020603050405020304" pitchFamily="18" charset="0"/>
                <a:cs typeface="Times New Roman" panose="02020603050405020304" pitchFamily="18" charset="0"/>
              </a:rPr>
              <a:t> пробу; проводят люминесцентно-спектральный анализ. Данные исследования проводят лаборатории ветеринарно-санитарной экспертизы на рынках, ветеринарные и другие аккредитованные лаборатории.</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21142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err="1" smtClean="0">
                <a:solidFill>
                  <a:srgbClr val="002060"/>
                </a:solidFill>
                <a:latin typeface="Times New Roman" panose="02020603050405020304" pitchFamily="18" charset="0"/>
                <a:cs typeface="Times New Roman" panose="02020603050405020304" pitchFamily="18" charset="0"/>
              </a:rPr>
              <a:t>Бактериоскопическое</a:t>
            </a:r>
            <a:r>
              <a:rPr lang="ru-RU" sz="3200" b="1" dirty="0" smtClean="0">
                <a:solidFill>
                  <a:srgbClr val="002060"/>
                </a:solidFill>
                <a:latin typeface="Times New Roman" panose="02020603050405020304" pitchFamily="18" charset="0"/>
                <a:cs typeface="Times New Roman" panose="02020603050405020304" pitchFamily="18" charset="0"/>
              </a:rPr>
              <a:t> исследование рыбы</a:t>
            </a:r>
            <a:endParaRPr lang="ru-RU" sz="32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825625"/>
            <a:ext cx="10515600" cy="4836432"/>
          </a:xfrm>
        </p:spPr>
        <p:txBody>
          <a:bodyPr/>
          <a:lstStyle/>
          <a:p>
            <a:pPr marL="0" indent="979488" algn="just">
              <a:lnSpc>
                <a:spcPct val="100000"/>
              </a:lnSpc>
              <a:spcBef>
                <a:spcPts val="0"/>
              </a:spcBef>
              <a:buNone/>
            </a:pPr>
            <a:r>
              <a:rPr lang="ru-RU" b="1" dirty="0" smtClean="0">
                <a:solidFill>
                  <a:srgbClr val="002060"/>
                </a:solidFill>
                <a:latin typeface="Times New Roman" panose="02020603050405020304" pitchFamily="18" charset="0"/>
                <a:cs typeface="Times New Roman" panose="02020603050405020304" pitchFamily="18" charset="0"/>
              </a:rPr>
              <a:t>Рыба свежая </a:t>
            </a:r>
            <a:r>
              <a:rPr lang="ru-RU" dirty="0" smtClean="0">
                <a:solidFill>
                  <a:srgbClr val="002060"/>
                </a:solidFill>
                <a:latin typeface="Times New Roman" panose="02020603050405020304" pitchFamily="18" charset="0"/>
                <a:cs typeface="Times New Roman" panose="02020603050405020304" pitchFamily="18" charset="0"/>
              </a:rPr>
              <a:t>– в мазках из поверхностных слоев микробов нет или единичные кокки и палочки в двух-трех полях зрения. Препарат плохо окрашен, на стекле незаметно остатков разложившейся ткани. </a:t>
            </a:r>
          </a:p>
          <a:p>
            <a:pPr marL="0" indent="979488" algn="just">
              <a:lnSpc>
                <a:spcPct val="100000"/>
              </a:lnSpc>
              <a:spcBef>
                <a:spcPts val="0"/>
              </a:spcBef>
              <a:buNone/>
            </a:pPr>
            <a:r>
              <a:rPr lang="ru-RU" b="1" dirty="0" smtClean="0">
                <a:solidFill>
                  <a:srgbClr val="002060"/>
                </a:solidFill>
                <a:latin typeface="Times New Roman" panose="02020603050405020304" pitchFamily="18" charset="0"/>
                <a:cs typeface="Times New Roman" panose="02020603050405020304" pitchFamily="18" charset="0"/>
              </a:rPr>
              <a:t>Рыба несвежая </a:t>
            </a:r>
            <a:r>
              <a:rPr lang="ru-RU" dirty="0" smtClean="0">
                <a:solidFill>
                  <a:srgbClr val="002060"/>
                </a:solidFill>
                <a:latin typeface="Times New Roman" panose="02020603050405020304" pitchFamily="18" charset="0"/>
                <a:cs typeface="Times New Roman" panose="02020603050405020304" pitchFamily="18" charset="0"/>
              </a:rPr>
              <a:t>– в мазках из глубоких слоев мышц 30-40, а из поверхностных – 80-100 и более микробов в одном поле зрения. Препарат хорошо окрашен, на стекле много распавшейся мышечной ткани</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88579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solidFill>
                  <a:srgbClr val="002060"/>
                </a:solidFill>
                <a:latin typeface="Times New Roman" panose="02020603050405020304" pitchFamily="18" charset="0"/>
                <a:cs typeface="Times New Roman" panose="02020603050405020304" pitchFamily="18" charset="0"/>
              </a:rPr>
              <a:t>Физико-химические методы исследования рыбы</a:t>
            </a:r>
            <a:endParaRPr lang="ru-RU" sz="32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ru-RU" b="1" dirty="0" smtClean="0">
                <a:solidFill>
                  <a:srgbClr val="002060"/>
                </a:solidFill>
                <a:latin typeface="Times New Roman" panose="02020603050405020304" pitchFamily="18" charset="0"/>
                <a:cs typeface="Times New Roman" panose="02020603050405020304" pitchFamily="18" charset="0"/>
              </a:rPr>
              <a:t>Определение сероводорода с подогреванием пробы.</a:t>
            </a:r>
          </a:p>
          <a:p>
            <a:pPr algn="just">
              <a:lnSpc>
                <a:spcPct val="100000"/>
              </a:lnSpc>
              <a:spcBef>
                <a:spcPts val="0"/>
              </a:spcBef>
              <a:buFontTx/>
              <a:buChar char="-"/>
            </a:pPr>
            <a:r>
              <a:rPr lang="ru-RU" dirty="0" smtClean="0">
                <a:solidFill>
                  <a:srgbClr val="002060"/>
                </a:solidFill>
                <a:latin typeface="Times New Roman" panose="02020603050405020304" pitchFamily="18" charset="0"/>
                <a:cs typeface="Times New Roman" panose="02020603050405020304" pitchFamily="18" charset="0"/>
              </a:rPr>
              <a:t>рыба свежая – реакция отсутствует (бумага белая, как в контроле);</a:t>
            </a:r>
          </a:p>
          <a:p>
            <a:pPr algn="just">
              <a:lnSpc>
                <a:spcPct val="100000"/>
              </a:lnSpc>
              <a:spcBef>
                <a:spcPts val="0"/>
              </a:spcBef>
              <a:buFontTx/>
              <a:buChar char="-"/>
            </a:pPr>
            <a:r>
              <a:rPr lang="ru-RU" dirty="0" smtClean="0">
                <a:solidFill>
                  <a:srgbClr val="002060"/>
                </a:solidFill>
                <a:latin typeface="Times New Roman" panose="02020603050405020304" pitchFamily="18" charset="0"/>
                <a:cs typeface="Times New Roman" panose="02020603050405020304" pitchFamily="18" charset="0"/>
              </a:rPr>
              <a:t>рыба несвежая – цвет капли на бумаге от бурого до темно-коричневого.</a:t>
            </a:r>
          </a:p>
          <a:p>
            <a:pPr algn="just">
              <a:lnSpc>
                <a:spcPct val="100000"/>
              </a:lnSpc>
              <a:spcBef>
                <a:spcPts val="0"/>
              </a:spcBef>
              <a:buFontTx/>
              <a:buChar char="-"/>
            </a:pPr>
            <a:endParaRPr lang="ru-RU" b="1" dirty="0">
              <a:solidFill>
                <a:srgbClr val="002060"/>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b="1" dirty="0" smtClean="0">
                <a:solidFill>
                  <a:srgbClr val="002060"/>
                </a:solidFill>
                <a:latin typeface="Times New Roman" panose="02020603050405020304" pitchFamily="18" charset="0"/>
                <a:cs typeface="Times New Roman" panose="02020603050405020304" pitchFamily="18" charset="0"/>
              </a:rPr>
              <a:t>Определение концентрации водородных ионов (рН).</a:t>
            </a:r>
          </a:p>
          <a:p>
            <a:pPr marL="0" indent="0"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У рыбы свежей фильтрат слегка </a:t>
            </a:r>
            <a:r>
              <a:rPr lang="ru-RU" dirty="0" err="1" smtClean="0">
                <a:solidFill>
                  <a:srgbClr val="002060"/>
                </a:solidFill>
                <a:latin typeface="Times New Roman" panose="02020603050405020304" pitchFamily="18" charset="0"/>
                <a:cs typeface="Times New Roman" panose="02020603050405020304" pitchFamily="18" charset="0"/>
              </a:rPr>
              <a:t>опалесцирует</a:t>
            </a:r>
            <a:r>
              <a:rPr lang="ru-RU" dirty="0" smtClean="0">
                <a:solidFill>
                  <a:srgbClr val="002060"/>
                </a:solidFill>
                <a:latin typeface="Times New Roman" panose="02020603050405020304" pitchFamily="18" charset="0"/>
                <a:cs typeface="Times New Roman" panose="02020603050405020304" pitchFamily="18" charset="0"/>
              </a:rPr>
              <a:t>, рН до 6,9; сомнительной свежести – слегка мутноватый, рН – 7,0–7,2; у несвежей – мутный, запах неприятный, рН – 7,3 и выше.</a:t>
            </a:r>
            <a:endParaRPr lang="ru-RU"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62640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46956"/>
            <a:ext cx="10515600" cy="6711043"/>
          </a:xfrm>
        </p:spPr>
        <p:txBody>
          <a:bodyPr>
            <a:normAutofit fontScale="92500"/>
          </a:bodyPr>
          <a:lstStyle/>
          <a:p>
            <a:pPr marL="0" indent="0">
              <a:buNone/>
            </a:pPr>
            <a:r>
              <a:rPr lang="ru-RU" b="1" dirty="0" smtClean="0">
                <a:solidFill>
                  <a:srgbClr val="002060"/>
                </a:solidFill>
                <a:latin typeface="Times New Roman" panose="02020603050405020304" pitchFamily="18" charset="0"/>
                <a:cs typeface="Times New Roman" panose="02020603050405020304" pitchFamily="18" charset="0"/>
              </a:rPr>
              <a:t>Определение содержания </a:t>
            </a:r>
            <a:r>
              <a:rPr lang="ru-RU" b="1" dirty="0" err="1" smtClean="0">
                <a:solidFill>
                  <a:srgbClr val="002060"/>
                </a:solidFill>
                <a:latin typeface="Times New Roman" panose="02020603050405020304" pitchFamily="18" charset="0"/>
                <a:cs typeface="Times New Roman" panose="02020603050405020304" pitchFamily="18" charset="0"/>
              </a:rPr>
              <a:t>амино</a:t>
            </a:r>
            <a:r>
              <a:rPr lang="ru-RU" b="1" dirty="0" smtClean="0">
                <a:solidFill>
                  <a:srgbClr val="002060"/>
                </a:solidFill>
                <a:latin typeface="Times New Roman" panose="02020603050405020304" pitchFamily="18" charset="0"/>
                <a:cs typeface="Times New Roman" panose="02020603050405020304" pitchFamily="18" charset="0"/>
              </a:rPr>
              <a:t>-аммиачного азота.</a:t>
            </a:r>
            <a:r>
              <a:rPr lang="ru-RU" dirty="0" smtClean="0"/>
              <a:t> </a:t>
            </a:r>
          </a:p>
          <a:p>
            <a:pPr marL="0" indent="0"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Пресноводная свежая рыба содержит в мясе 0,69 мг аммиачного азота, рыба сомнительной свежести – 0,7-0,8 мг, а несвежая – свыше 0,81 мг.</a:t>
            </a:r>
          </a:p>
          <a:p>
            <a:pPr marL="0" indent="0" algn="just">
              <a:lnSpc>
                <a:spcPct val="100000"/>
              </a:lnSpc>
              <a:spcBef>
                <a:spcPts val="0"/>
              </a:spcBef>
              <a:buNone/>
            </a:pPr>
            <a:r>
              <a:rPr lang="ru-RU" b="1" dirty="0">
                <a:solidFill>
                  <a:srgbClr val="002060"/>
                </a:solidFill>
                <a:latin typeface="Times New Roman" panose="02020603050405020304" pitchFamily="18" charset="0"/>
                <a:cs typeface="Times New Roman" panose="02020603050405020304" pitchFamily="18" charset="0"/>
              </a:rPr>
              <a:t>Реакция с сернокислой </a:t>
            </a:r>
            <a:r>
              <a:rPr lang="ru-RU" b="1" dirty="0" smtClean="0">
                <a:solidFill>
                  <a:srgbClr val="002060"/>
                </a:solidFill>
                <a:latin typeface="Times New Roman" panose="02020603050405020304" pitchFamily="18" charset="0"/>
                <a:cs typeface="Times New Roman" panose="02020603050405020304" pitchFamily="18" charset="0"/>
              </a:rPr>
              <a:t>медью.</a:t>
            </a:r>
          </a:p>
          <a:p>
            <a:pPr marL="0" indent="0" algn="just">
              <a:lnSpc>
                <a:spcPct val="10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Бульон из мяса свежей рыбы слегка мутнеет, из рыбы сомнительной свежести – заметно мутный, а из несвежей – характеризуется образованием хлопьев или выпадением желеобразного </a:t>
            </a:r>
            <a:r>
              <a:rPr lang="ru-RU" dirty="0" smtClean="0">
                <a:solidFill>
                  <a:srgbClr val="002060"/>
                </a:solidFill>
                <a:latin typeface="Times New Roman" panose="02020603050405020304" pitchFamily="18" charset="0"/>
                <a:cs typeface="Times New Roman" panose="02020603050405020304" pitchFamily="18" charset="0"/>
              </a:rPr>
              <a:t>сгустка.</a:t>
            </a:r>
          </a:p>
          <a:p>
            <a:pPr marL="0" indent="0" algn="just">
              <a:lnSpc>
                <a:spcPct val="100000"/>
              </a:lnSpc>
              <a:spcBef>
                <a:spcPts val="0"/>
              </a:spcBef>
              <a:buNone/>
            </a:pPr>
            <a:r>
              <a:rPr lang="ru-RU" b="1" dirty="0">
                <a:solidFill>
                  <a:srgbClr val="002060"/>
                </a:solidFill>
                <a:latin typeface="Times New Roman" panose="02020603050405020304" pitchFamily="18" charset="0"/>
                <a:cs typeface="Times New Roman" panose="02020603050405020304" pitchFamily="18" charset="0"/>
              </a:rPr>
              <a:t>Реакция на </a:t>
            </a:r>
            <a:r>
              <a:rPr lang="ru-RU" b="1" dirty="0" err="1">
                <a:solidFill>
                  <a:srgbClr val="002060"/>
                </a:solidFill>
                <a:latin typeface="Times New Roman" panose="02020603050405020304" pitchFamily="18" charset="0"/>
                <a:cs typeface="Times New Roman" panose="02020603050405020304" pitchFamily="18" charset="0"/>
              </a:rPr>
              <a:t>пероксидазу</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бензидиновая</a:t>
            </a:r>
            <a:r>
              <a:rPr lang="ru-RU" b="1" dirty="0">
                <a:solidFill>
                  <a:srgbClr val="002060"/>
                </a:solidFill>
                <a:latin typeface="Times New Roman" panose="02020603050405020304" pitchFamily="18" charset="0"/>
                <a:cs typeface="Times New Roman" panose="02020603050405020304" pitchFamily="18" charset="0"/>
              </a:rPr>
              <a:t> проба</a:t>
            </a:r>
            <a:r>
              <a:rPr lang="ru-RU" b="1" dirty="0" smtClean="0">
                <a:solidFill>
                  <a:srgbClr val="002060"/>
                </a:solidFill>
                <a:latin typeface="Times New Roman" panose="02020603050405020304" pitchFamily="18" charset="0"/>
                <a:cs typeface="Times New Roman" panose="02020603050405020304" pitchFamily="18" charset="0"/>
              </a:rPr>
              <a:t>).</a:t>
            </a:r>
          </a:p>
          <a:p>
            <a:pPr marL="0" indent="0" algn="just">
              <a:lnSpc>
                <a:spcPct val="11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Вытяжка из жаберной ткани свежих рыб дает синюю окраску, переходящую через 1–2 минуты в коричневую (</a:t>
            </a:r>
            <a:r>
              <a:rPr lang="ru-RU" i="1" dirty="0">
                <a:solidFill>
                  <a:srgbClr val="002060"/>
                </a:solidFill>
                <a:latin typeface="Times New Roman" panose="02020603050405020304" pitchFamily="18" charset="0"/>
                <a:cs typeface="Times New Roman" panose="02020603050405020304" pitchFamily="18" charset="0"/>
              </a:rPr>
              <a:t>положительная реакция</a:t>
            </a:r>
            <a:r>
              <a:rPr lang="ru-RU" dirty="0">
                <a:solidFill>
                  <a:srgbClr val="002060"/>
                </a:solidFill>
                <a:latin typeface="Times New Roman" panose="02020603050405020304" pitchFamily="18" charset="0"/>
                <a:cs typeface="Times New Roman" panose="02020603050405020304" pitchFamily="18" charset="0"/>
              </a:rPr>
              <a:t>). Вытяжка из жаберной ткани рыб сомнительной свежести дает менее интенсивную окраску и переходит в коричневую через 3–4 минуты (</a:t>
            </a:r>
            <a:r>
              <a:rPr lang="ru-RU" i="1" dirty="0">
                <a:solidFill>
                  <a:srgbClr val="002060"/>
                </a:solidFill>
                <a:latin typeface="Times New Roman" panose="02020603050405020304" pitchFamily="18" charset="0"/>
                <a:cs typeface="Times New Roman" panose="02020603050405020304" pitchFamily="18" charset="0"/>
              </a:rPr>
              <a:t>сомнительная реакция</a:t>
            </a:r>
            <a:r>
              <a:rPr lang="ru-RU" dirty="0">
                <a:solidFill>
                  <a:srgbClr val="002060"/>
                </a:solidFill>
                <a:latin typeface="Times New Roman" panose="02020603050405020304" pitchFamily="18" charset="0"/>
                <a:cs typeface="Times New Roman" panose="02020603050405020304" pitchFamily="18" charset="0"/>
              </a:rPr>
              <a:t>). Вытяжка из жаберной ткани несвежей рыбы не дает синей окраски, а непосредственно переходит в коричневый цвет (</a:t>
            </a:r>
            <a:r>
              <a:rPr lang="ru-RU" i="1" dirty="0">
                <a:solidFill>
                  <a:srgbClr val="002060"/>
                </a:solidFill>
                <a:latin typeface="Times New Roman" panose="02020603050405020304" pitchFamily="18" charset="0"/>
                <a:cs typeface="Times New Roman" panose="02020603050405020304" pitchFamily="18" charset="0"/>
              </a:rPr>
              <a:t>отрицательная реакция</a:t>
            </a:r>
            <a:r>
              <a:rPr lang="ru-RU" dirty="0">
                <a:solidFill>
                  <a:srgbClr val="002060"/>
                </a:solidFill>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81715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4156"/>
            <a:ext cx="10755086" cy="6368143"/>
          </a:xfrm>
        </p:spPr>
        <p:txBody>
          <a:bodyPr>
            <a:normAutofit fontScale="92500" lnSpcReduction="10000"/>
          </a:bodyPr>
          <a:lstStyle/>
          <a:p>
            <a:pPr marL="0" indent="0">
              <a:buNone/>
            </a:pPr>
            <a:r>
              <a:rPr lang="ru-RU" b="1" dirty="0" err="1" smtClean="0">
                <a:solidFill>
                  <a:srgbClr val="002060"/>
                </a:solidFill>
                <a:latin typeface="Times New Roman" panose="02020603050405020304" pitchFamily="18" charset="0"/>
                <a:cs typeface="Times New Roman" panose="02020603050405020304" pitchFamily="18" charset="0"/>
              </a:rPr>
              <a:t>Редуктазная</a:t>
            </a:r>
            <a:r>
              <a:rPr lang="ru-RU" b="1" dirty="0" smtClean="0">
                <a:solidFill>
                  <a:srgbClr val="002060"/>
                </a:solidFill>
                <a:latin typeface="Times New Roman" panose="02020603050405020304" pitchFamily="18" charset="0"/>
                <a:cs typeface="Times New Roman" panose="02020603050405020304" pitchFamily="18" charset="0"/>
              </a:rPr>
              <a:t> проба.</a:t>
            </a:r>
          </a:p>
          <a:p>
            <a:pPr marL="0" indent="979488"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Чем быстрее произойдет обесцвечивание вытяжки из рыбы, к которой добавлен метиленовый голубой, тем больше содержится в ней фермента </a:t>
            </a:r>
            <a:r>
              <a:rPr lang="ru-RU" dirty="0" err="1" smtClean="0">
                <a:solidFill>
                  <a:srgbClr val="002060"/>
                </a:solidFill>
                <a:latin typeface="Times New Roman" panose="02020603050405020304" pitchFamily="18" charset="0"/>
                <a:cs typeface="Times New Roman" panose="02020603050405020304" pitchFamily="18" charset="0"/>
              </a:rPr>
              <a:t>редуктазы</a:t>
            </a:r>
            <a:r>
              <a:rPr lang="ru-RU" dirty="0" smtClean="0">
                <a:solidFill>
                  <a:srgbClr val="002060"/>
                </a:solidFill>
                <a:latin typeface="Times New Roman" panose="02020603050405020304" pitchFamily="18" charset="0"/>
                <a:cs typeface="Times New Roman" panose="02020603050405020304" pitchFamily="18" charset="0"/>
              </a:rPr>
              <a:t> (дегидразы), а следовательно, и больше микроорганизмов, его продуцирующих.</a:t>
            </a:r>
          </a:p>
          <a:p>
            <a:pPr marL="0" indent="0">
              <a:buNone/>
            </a:pPr>
            <a:r>
              <a:rPr lang="ru-RU" b="1" dirty="0" smtClean="0">
                <a:solidFill>
                  <a:srgbClr val="002060"/>
                </a:solidFill>
                <a:latin typeface="Times New Roman" panose="02020603050405020304" pitchFamily="18" charset="0"/>
                <a:cs typeface="Times New Roman" panose="02020603050405020304" pitchFamily="18" charset="0"/>
              </a:rPr>
              <a:t>Люминесцентно–спектральный анализ.</a:t>
            </a:r>
          </a:p>
          <a:p>
            <a:pPr marL="0" indent="898525"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На поверхности рыбы подозрительной свежести находят единичные, интенсивно светящиеся и легко сдираемые точки или пятна зелено-желтого и голубого цвета. Мышцы на разрезе флуоресцируют тускло-сиреневым цветом с желтым оттенком, кровь в сосудах – коричнево-оранжевым цветом. </a:t>
            </a:r>
          </a:p>
          <a:p>
            <a:pPr marL="0" indent="898525"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На поверхности несвежей рыбы обнаруживают многообразно флуоресцирующие пятна и полосы различных цветов – интенсивно-желтого, зелено-желтого, голубого, коричневого, черного и других. Мышцы на разрезе синевато-серые с желто-зеленоватым оттенком и с ярко голубыми очагами.</a:t>
            </a:r>
            <a:endParaRPr lang="ru-RU"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97862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5171"/>
            <a:ext cx="10515600" cy="5621792"/>
          </a:xfrm>
        </p:spPr>
        <p:txBody>
          <a:bodyPr>
            <a:normAutofit/>
          </a:bodyPr>
          <a:lstStyle/>
          <a:p>
            <a:pPr marL="0" indent="0">
              <a:lnSpc>
                <a:spcPct val="80000"/>
              </a:lnSpc>
              <a:buNone/>
            </a:pPr>
            <a:r>
              <a:rPr lang="ru-RU" sz="2600" b="1" dirty="0">
                <a:solidFill>
                  <a:srgbClr val="002060"/>
                </a:solidFill>
                <a:latin typeface="Times New Roman" panose="02020603050405020304" pitchFamily="18" charset="0"/>
                <a:cs typeface="Times New Roman" panose="02020603050405020304" pitchFamily="18" charset="0"/>
              </a:rPr>
              <a:t>Определение содержания </a:t>
            </a:r>
            <a:r>
              <a:rPr lang="ru-RU" sz="2600" b="1" dirty="0" smtClean="0">
                <a:solidFill>
                  <a:srgbClr val="002060"/>
                </a:solidFill>
                <a:latin typeface="Times New Roman" panose="02020603050405020304" pitchFamily="18" charset="0"/>
                <a:cs typeface="Times New Roman" panose="02020603050405020304" pitchFamily="18" charset="0"/>
              </a:rPr>
              <a:t>влаги.</a:t>
            </a:r>
          </a:p>
          <a:p>
            <a:pPr marL="0" indent="898525" algn="just">
              <a:lnSpc>
                <a:spcPct val="100000"/>
              </a:lnSpc>
              <a:spcBef>
                <a:spcPts val="0"/>
              </a:spcBef>
              <a:buNone/>
            </a:pPr>
            <a:r>
              <a:rPr lang="ru-RU" sz="2600" dirty="0">
                <a:solidFill>
                  <a:srgbClr val="002060"/>
                </a:solidFill>
                <a:latin typeface="Times New Roman" panose="02020603050405020304" pitchFamily="18" charset="0"/>
                <a:cs typeface="Times New Roman" panose="02020603050405020304" pitchFamily="18" charset="0"/>
              </a:rPr>
              <a:t>Неживая рыба при хранении в воде легко впитывает жидкость. </a:t>
            </a:r>
            <a:r>
              <a:rPr lang="ru-RU" sz="2600" dirty="0" smtClean="0">
                <a:solidFill>
                  <a:srgbClr val="002060"/>
                </a:solidFill>
                <a:latin typeface="Times New Roman" panose="02020603050405020304" pitchFamily="18" charset="0"/>
                <a:cs typeface="Times New Roman" panose="02020603050405020304" pitchFamily="18" charset="0"/>
              </a:rPr>
              <a:t> </a:t>
            </a:r>
            <a:r>
              <a:rPr lang="ru-RU" sz="2600" dirty="0">
                <a:solidFill>
                  <a:srgbClr val="002060"/>
                </a:solidFill>
                <a:latin typeface="Times New Roman" panose="02020603050405020304" pitchFamily="18" charset="0"/>
                <a:cs typeface="Times New Roman" panose="02020603050405020304" pitchFamily="18" charset="0"/>
              </a:rPr>
              <a:t>Снулые карпы через 20 часов увеличивают массу на 2-3%, а растительноядные – до 5%. Увеличение массы на 1-2% за счет накопления воды мышцами отмечается у живых ослабленных рыб: больных, отравленных, утомленных, травмированных, выращенных в плохих гидрохимических условиях</a:t>
            </a:r>
            <a:r>
              <a:rPr lang="ru-RU" sz="2600" dirty="0" smtClean="0">
                <a:solidFill>
                  <a:srgbClr val="002060"/>
                </a:solidFill>
                <a:latin typeface="Times New Roman" panose="02020603050405020304" pitchFamily="18" charset="0"/>
                <a:cs typeface="Times New Roman" panose="02020603050405020304" pitchFamily="18" charset="0"/>
              </a:rPr>
              <a:t>.</a:t>
            </a:r>
          </a:p>
          <a:p>
            <a:pPr marL="0" indent="0">
              <a:lnSpc>
                <a:spcPct val="80000"/>
              </a:lnSpc>
              <a:buNone/>
            </a:pPr>
            <a:r>
              <a:rPr lang="ru-RU" sz="2600" b="1" dirty="0">
                <a:solidFill>
                  <a:srgbClr val="002060"/>
                </a:solidFill>
                <a:latin typeface="Times New Roman" panose="02020603050405020304" pitchFamily="18" charset="0"/>
                <a:cs typeface="Times New Roman" panose="02020603050405020304" pitchFamily="18" charset="0"/>
              </a:rPr>
              <a:t>Реакция на газообразный аммиак (по </a:t>
            </a:r>
            <a:r>
              <a:rPr lang="ru-RU" sz="2600" b="1" dirty="0" err="1">
                <a:solidFill>
                  <a:srgbClr val="002060"/>
                </a:solidFill>
                <a:latin typeface="Times New Roman" panose="02020603050405020304" pitchFamily="18" charset="0"/>
                <a:cs typeface="Times New Roman" panose="02020603050405020304" pitchFamily="18" charset="0"/>
              </a:rPr>
              <a:t>Эберу</a:t>
            </a:r>
            <a:r>
              <a:rPr lang="ru-RU" sz="2600" b="1" dirty="0" smtClean="0">
                <a:solidFill>
                  <a:srgbClr val="002060"/>
                </a:solidFill>
                <a:latin typeface="Times New Roman" panose="02020603050405020304" pitchFamily="18" charset="0"/>
                <a:cs typeface="Times New Roman" panose="02020603050405020304" pitchFamily="18" charset="0"/>
              </a:rPr>
              <a:t>).</a:t>
            </a:r>
          </a:p>
          <a:p>
            <a:pPr algn="just">
              <a:lnSpc>
                <a:spcPct val="100000"/>
              </a:lnSpc>
              <a:spcBef>
                <a:spcPts val="0"/>
              </a:spcBef>
              <a:buFontTx/>
              <a:buChar char="-"/>
            </a:pPr>
            <a:r>
              <a:rPr lang="ru-RU" sz="2600" dirty="0" smtClean="0">
                <a:solidFill>
                  <a:srgbClr val="002060"/>
                </a:solidFill>
                <a:latin typeface="Times New Roman" panose="02020603050405020304" pitchFamily="18" charset="0"/>
                <a:cs typeface="Times New Roman" panose="02020603050405020304" pitchFamily="18" charset="0"/>
              </a:rPr>
              <a:t>слабоположительная </a:t>
            </a:r>
            <a:r>
              <a:rPr lang="ru-RU" sz="2600" dirty="0">
                <a:solidFill>
                  <a:srgbClr val="002060"/>
                </a:solidFill>
                <a:latin typeface="Times New Roman" panose="02020603050405020304" pitchFamily="18" charset="0"/>
                <a:cs typeface="Times New Roman" panose="02020603050405020304" pitchFamily="18" charset="0"/>
              </a:rPr>
              <a:t>- быстро исчезающее облачко, появляющееся в момент извлечения рыбы из пробирки; </a:t>
            </a:r>
            <a:endParaRPr lang="ru-RU" sz="2600" dirty="0" smtClean="0">
              <a:solidFill>
                <a:srgbClr val="002060"/>
              </a:solidFill>
              <a:latin typeface="Times New Roman" panose="02020603050405020304" pitchFamily="18" charset="0"/>
              <a:cs typeface="Times New Roman" panose="02020603050405020304" pitchFamily="18" charset="0"/>
            </a:endParaRPr>
          </a:p>
          <a:p>
            <a:pPr algn="just">
              <a:lnSpc>
                <a:spcPct val="100000"/>
              </a:lnSpc>
              <a:spcBef>
                <a:spcPts val="0"/>
              </a:spcBef>
              <a:buFontTx/>
              <a:buChar char="-"/>
            </a:pPr>
            <a:r>
              <a:rPr lang="ru-RU" sz="2600" dirty="0" smtClean="0">
                <a:solidFill>
                  <a:srgbClr val="002060"/>
                </a:solidFill>
                <a:latin typeface="Times New Roman" panose="02020603050405020304" pitchFamily="18" charset="0"/>
                <a:cs typeface="Times New Roman" panose="02020603050405020304" pitchFamily="18" charset="0"/>
              </a:rPr>
              <a:t>положительная </a:t>
            </a:r>
            <a:r>
              <a:rPr lang="ru-RU" sz="2600" dirty="0">
                <a:solidFill>
                  <a:srgbClr val="002060"/>
                </a:solidFill>
                <a:latin typeface="Times New Roman" panose="02020603050405020304" pitchFamily="18" charset="0"/>
                <a:cs typeface="Times New Roman" panose="02020603050405020304" pitchFamily="18" charset="0"/>
              </a:rPr>
              <a:t>- устойчивое облачко, появляющееся через несколько секунд после внесения кусочка рыбы в пробирку; </a:t>
            </a:r>
            <a:endParaRPr lang="ru-RU" sz="2600" dirty="0" smtClean="0">
              <a:solidFill>
                <a:srgbClr val="002060"/>
              </a:solidFill>
              <a:latin typeface="Times New Roman" panose="02020603050405020304" pitchFamily="18" charset="0"/>
              <a:cs typeface="Times New Roman" panose="02020603050405020304" pitchFamily="18" charset="0"/>
            </a:endParaRPr>
          </a:p>
          <a:p>
            <a:pPr algn="just">
              <a:lnSpc>
                <a:spcPct val="100000"/>
              </a:lnSpc>
              <a:spcBef>
                <a:spcPts val="0"/>
              </a:spcBef>
              <a:buFontTx/>
              <a:buChar char="-"/>
            </a:pPr>
            <a:r>
              <a:rPr lang="ru-RU" sz="2600" dirty="0" smtClean="0">
                <a:solidFill>
                  <a:srgbClr val="002060"/>
                </a:solidFill>
                <a:latin typeface="Times New Roman" panose="02020603050405020304" pitchFamily="18" charset="0"/>
                <a:cs typeface="Times New Roman" panose="02020603050405020304" pitchFamily="18" charset="0"/>
              </a:rPr>
              <a:t>отрицательная </a:t>
            </a:r>
            <a:r>
              <a:rPr lang="ru-RU" sz="2600" dirty="0">
                <a:solidFill>
                  <a:srgbClr val="002060"/>
                </a:solidFill>
                <a:latin typeface="Times New Roman" panose="02020603050405020304" pitchFamily="18" charset="0"/>
                <a:cs typeface="Times New Roman" panose="02020603050405020304" pitchFamily="18" charset="0"/>
              </a:rPr>
              <a:t>– облачко не появляется.</a:t>
            </a:r>
          </a:p>
        </p:txBody>
      </p:sp>
    </p:spTree>
    <p:extLst>
      <p:ext uri="{BB962C8B-B14F-4D97-AF65-F5344CB8AC3E}">
        <p14:creationId xmlns:p14="http://schemas.microsoft.com/office/powerpoint/2010/main" val="13243114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1158875" algn="just">
              <a:lnSpc>
                <a:spcPct val="15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Утилизацию или уничтожение недоброкачественной рыбы на рынках организует администрация рынка с соблюдением ветеринарно-санитарных требований и под контролем ветеринарного врача, о чем составляется соответствующий акт.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948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1077913" algn="just">
              <a:lnSpc>
                <a:spcPct val="15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Консервирование рыбы холодом включает в себя следующие основные методы: охлаждение, </a:t>
            </a:r>
            <a:r>
              <a:rPr lang="ru-RU" dirty="0" err="1" smtClean="0">
                <a:solidFill>
                  <a:srgbClr val="002060"/>
                </a:solidFill>
                <a:latin typeface="Times New Roman" panose="02020603050405020304" pitchFamily="18" charset="0"/>
                <a:cs typeface="Times New Roman" panose="02020603050405020304" pitchFamily="18" charset="0"/>
              </a:rPr>
              <a:t>подмораживание</a:t>
            </a:r>
            <a:r>
              <a:rPr lang="ru-RU" dirty="0" smtClean="0">
                <a:solidFill>
                  <a:srgbClr val="002060"/>
                </a:solidFill>
                <a:latin typeface="Times New Roman" panose="02020603050405020304" pitchFamily="18" charset="0"/>
                <a:cs typeface="Times New Roman" panose="02020603050405020304" pitchFamily="18" charset="0"/>
              </a:rPr>
              <a:t> (переохлаждение), замораживание и размораживания.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972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7829"/>
            <a:ext cx="10515600" cy="5589134"/>
          </a:xfrm>
        </p:spPr>
        <p:txBody>
          <a:bodyPr>
            <a:normAutofit fontScale="92500"/>
          </a:bodyPr>
          <a:lstStyle/>
          <a:p>
            <a:pPr marL="0" indent="898525" algn="just">
              <a:lnSpc>
                <a:spcPct val="110000"/>
              </a:lnSpc>
              <a:spcBef>
                <a:spcPts val="0"/>
              </a:spcBef>
              <a:buNone/>
            </a:pPr>
            <a:r>
              <a:rPr lang="ru-RU" i="1" dirty="0" smtClean="0">
                <a:solidFill>
                  <a:srgbClr val="002060"/>
                </a:solidFill>
                <a:latin typeface="Times New Roman" panose="02020603050405020304" pitchFamily="18" charset="0"/>
                <a:cs typeface="Times New Roman" panose="02020603050405020304" pitchFamily="18" charset="0"/>
              </a:rPr>
              <a:t>Охлаждение</a:t>
            </a:r>
            <a:r>
              <a:rPr lang="ru-RU" dirty="0" smtClean="0">
                <a:solidFill>
                  <a:srgbClr val="002060"/>
                </a:solidFill>
                <a:latin typeface="Times New Roman" panose="02020603050405020304" pitchFamily="18" charset="0"/>
                <a:cs typeface="Times New Roman" panose="02020603050405020304" pitchFamily="18" charset="0"/>
              </a:rPr>
              <a:t> - процесс понижения температуры рыбы от начальной до близкой к </a:t>
            </a:r>
            <a:r>
              <a:rPr lang="ru-RU" dirty="0" err="1" smtClean="0">
                <a:solidFill>
                  <a:srgbClr val="002060"/>
                </a:solidFill>
                <a:latin typeface="Times New Roman" panose="02020603050405020304" pitchFamily="18" charset="0"/>
                <a:cs typeface="Times New Roman" panose="02020603050405020304" pitchFamily="18" charset="0"/>
              </a:rPr>
              <a:t>криоскопической</a:t>
            </a:r>
            <a:r>
              <a:rPr lang="ru-RU" dirty="0" smtClean="0">
                <a:solidFill>
                  <a:srgbClr val="002060"/>
                </a:solidFill>
                <a:latin typeface="Times New Roman" panose="02020603050405020304" pitchFamily="18" charset="0"/>
                <a:cs typeface="Times New Roman" panose="02020603050405020304" pitchFamily="18" charset="0"/>
              </a:rPr>
              <a:t> точке тканевого сока (температуре, при которой вода в тканях переходит из жидкого состояния в твердое - у пресноводных -0,5, до -0,9, у морских рыб - от -1,0 до +50С. Перед охлаждением рыбу промывают в воде, разделывают и укладывают в тару: мелкую – насыпью слоями, крупную 19 одним - двумя рядами, спиной кверху. Для охлаждения рыбы имеются различные способы: охлаждение льдом, в жидкой среде, смесью льда и соли, воздухом. При охлаждении рыбы льдом, мелкодробленый лед насыпают на дно тары и между слоями рыбы в количестве 40-75% к массе рыбы в зависимости от температуры окружающей среды. Упакованную рыбу быстро отправляют в торговую сеть.</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509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83771"/>
            <a:ext cx="10515600" cy="5393192"/>
          </a:xfrm>
        </p:spPr>
        <p:txBody>
          <a:bodyPr>
            <a:normAutofit/>
          </a:bodyPr>
          <a:lstStyle/>
          <a:p>
            <a:pPr marL="0" indent="1077913"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При охлаждении в жидкой среде в качестве охлаждающей жидкости используют 2-3% раствор поваренной соли или морскую воду температурой от 0 до -2 0С в соотношении к рыбе 1:1 или 2:1. Охлаждение продолжается от нескольких минут до 3 часов и более. Подготовленная таким методом рыба используется, в основном, для соления. Охлаждение смесью льда и соли приемлемо в случаях, когда рыба предназначена для посола. При температуре воздуха 5-20°С смесь готовят в соотношении льда и соли 4:1. При таянии льда получают температуру – 8-12°С. Воздушное охлаждение продолжается 4-10 часов. Рыбу помещают в ящики и укрывают брезентом. После охлаждения – реализуют.</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0385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979488" algn="just">
              <a:lnSpc>
                <a:spcPct val="15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Хранится охлажденная рыба при температуре от +5 до -1 </a:t>
            </a:r>
            <a:r>
              <a:rPr lang="en-US" dirty="0" smtClean="0">
                <a:solidFill>
                  <a:srgbClr val="002060"/>
                </a:solidFill>
                <a:latin typeface="Times New Roman" panose="02020603050405020304" pitchFamily="18" charset="0"/>
                <a:cs typeface="Times New Roman" panose="02020603050405020304" pitchFamily="18" charset="0"/>
              </a:rPr>
              <a:t>º</a:t>
            </a:r>
            <a:r>
              <a:rPr lang="ru-RU" dirty="0" smtClean="0">
                <a:solidFill>
                  <a:srgbClr val="002060"/>
                </a:solidFill>
                <a:latin typeface="Times New Roman" panose="02020603050405020304" pitchFamily="18" charset="0"/>
                <a:cs typeface="Times New Roman" panose="02020603050405020304" pitchFamily="18" charset="0"/>
              </a:rPr>
              <a:t>С </a:t>
            </a:r>
            <a:r>
              <a:rPr lang="ru-RU" dirty="0" smtClean="0">
                <a:solidFill>
                  <a:srgbClr val="002060"/>
                </a:solidFill>
                <a:latin typeface="Times New Roman" panose="02020603050405020304" pitchFamily="18" charset="0"/>
                <a:cs typeface="Times New Roman" panose="02020603050405020304" pitchFamily="18" charset="0"/>
              </a:rPr>
              <a:t>и относительной влажности 95-98% - 8-9 суток неразделанная, до 12 - потрошеная. </a:t>
            </a:r>
          </a:p>
          <a:p>
            <a:pPr marL="0" indent="979488" algn="just">
              <a:lnSpc>
                <a:spcPct val="150000"/>
              </a:lnSpc>
              <a:spcBef>
                <a:spcPts val="0"/>
              </a:spcBef>
              <a:buNone/>
            </a:pPr>
            <a:r>
              <a:rPr lang="ru-RU" dirty="0" err="1" smtClean="0">
                <a:solidFill>
                  <a:srgbClr val="002060"/>
                </a:solidFill>
                <a:latin typeface="Times New Roman" panose="02020603050405020304" pitchFamily="18" charset="0"/>
                <a:cs typeface="Times New Roman" panose="02020603050405020304" pitchFamily="18" charset="0"/>
              </a:rPr>
              <a:t>Подмораживание</a:t>
            </a:r>
            <a:r>
              <a:rPr lang="ru-RU" dirty="0" smtClean="0">
                <a:solidFill>
                  <a:srgbClr val="002060"/>
                </a:solidFill>
                <a:latin typeface="Times New Roman" panose="02020603050405020304" pitchFamily="18" charset="0"/>
                <a:cs typeface="Times New Roman" panose="02020603050405020304" pitchFamily="18" charset="0"/>
              </a:rPr>
              <a:t> рыбы – охлаждение ее до температуры в глубоких слоях тела -1-3 °С, что позволяет увеличить срок хранения до 20-30 суток.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3160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marL="0" indent="979488" algn="just">
              <a:lnSpc>
                <a:spcPct val="15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Замораживание рыбы – охлаждение ее до -6 °С и ниже. Может проводиться быстрым (за 2 часа) и медленным способом с применением естественного и искусственного холода. Естественное замораживание используют в районах с холодной зимой, когда температура воздуха не превышает -10°С. Искусственное замораживание осуществляется несколькими способами: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2675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7829"/>
            <a:ext cx="10515600" cy="5589134"/>
          </a:xfrm>
        </p:spPr>
        <p:txBody>
          <a:bodyPr>
            <a:normAutofit fontScale="92500" lnSpcReduction="10000"/>
          </a:bodyPr>
          <a:lstStyle/>
          <a:p>
            <a:pPr algn="just">
              <a:lnSpc>
                <a:spcPct val="110000"/>
              </a:lnSpc>
              <a:spcBef>
                <a:spcPts val="0"/>
              </a:spcBef>
              <a:buFontTx/>
              <a:buChar char="-"/>
            </a:pPr>
            <a:r>
              <a:rPr lang="ru-RU" dirty="0" smtClean="0">
                <a:solidFill>
                  <a:srgbClr val="002060"/>
                </a:solidFill>
                <a:latin typeface="Times New Roman" panose="02020603050405020304" pitchFamily="18" charset="0"/>
                <a:cs typeface="Times New Roman" panose="02020603050405020304" pitchFamily="18" charset="0"/>
              </a:rPr>
              <a:t>сухим контактным – рыбу укладывают в ящики и послойно пересыпают льдосолевой смесью (14- 30%), рассол по мере образования стекает; </a:t>
            </a:r>
          </a:p>
          <a:p>
            <a:pPr algn="just">
              <a:lnSpc>
                <a:spcPct val="110000"/>
              </a:lnSpc>
              <a:spcBef>
                <a:spcPts val="0"/>
              </a:spcBef>
              <a:buFontTx/>
              <a:buChar char="-"/>
            </a:pPr>
            <a:r>
              <a:rPr lang="ru-RU" dirty="0" smtClean="0">
                <a:solidFill>
                  <a:srgbClr val="002060"/>
                </a:solidFill>
                <a:latin typeface="Times New Roman" panose="02020603050405020304" pitchFamily="18" charset="0"/>
                <a:cs typeface="Times New Roman" panose="02020603050405020304" pitchFamily="18" charset="0"/>
              </a:rPr>
              <a:t>рассольным замораживанием – в рассоле рыбу выдерживают при температуре -16-20°С контактным и бесконтактным способами; </a:t>
            </a:r>
          </a:p>
          <a:p>
            <a:pPr algn="just">
              <a:lnSpc>
                <a:spcPct val="110000"/>
              </a:lnSpc>
              <a:spcBef>
                <a:spcPts val="0"/>
              </a:spcBef>
              <a:buFontTx/>
              <a:buChar char="-"/>
            </a:pPr>
            <a:r>
              <a:rPr lang="ru-RU" dirty="0" smtClean="0">
                <a:solidFill>
                  <a:srgbClr val="002060"/>
                </a:solidFill>
                <a:latin typeface="Times New Roman" panose="02020603050405020304" pitchFamily="18" charset="0"/>
                <a:cs typeface="Times New Roman" panose="02020603050405020304" pitchFamily="18" charset="0"/>
              </a:rPr>
              <a:t>мокрым замораживанием – рассол из тары не удаляют, а оставляют вместе с рыбой до полного ее замораживания. Замороженная таким способом рыба, как правило, невысокого качества; </a:t>
            </a:r>
          </a:p>
          <a:p>
            <a:pPr algn="just">
              <a:lnSpc>
                <a:spcPct val="110000"/>
              </a:lnSpc>
              <a:spcBef>
                <a:spcPts val="0"/>
              </a:spcBef>
              <a:buFontTx/>
              <a:buChar char="-"/>
            </a:pPr>
            <a:r>
              <a:rPr lang="ru-RU" dirty="0" smtClean="0">
                <a:solidFill>
                  <a:srgbClr val="002060"/>
                </a:solidFill>
                <a:latin typeface="Times New Roman" panose="02020603050405020304" pitchFamily="18" charset="0"/>
                <a:cs typeface="Times New Roman" panose="02020603050405020304" pitchFamily="18" charset="0"/>
              </a:rPr>
              <a:t>воздушным замораживанием – в скороморозильных аппаратах и камерах с помощью аммиачного охлаждения при температуре от -23 до -35°С и ниже, при интенсивной циркуляции воздуха и относительной влажности: 90-95°С. Этот способ позволяет получить рыбу наивысшего качества, но более дорогой.</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1266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3262</Words>
  <Application>Microsoft Office PowerPoint</Application>
  <PresentationFormat>Произвольный</PresentationFormat>
  <Paragraphs>90</Paragraphs>
  <Slides>39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Тема Office</vt:lpstr>
      <vt:lpstr>Организация входного контроля качества и безопасности рыбопродукции и гидробионтов. Санитарно-гигиенические требования к безопасности (по микробиологическим, паразитологическим, химическим показателям)</vt:lpstr>
      <vt:lpstr>Презентация PowerPoint</vt:lpstr>
      <vt:lpstr>1. Организация входного контроля качества и безопасности рыбопродукции и гидробионтов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Охлажденная и замороженная рыба может иметь следующие пороки:</vt:lpstr>
      <vt:lpstr>Презентация PowerPoint</vt:lpstr>
      <vt:lpstr>Презентация PowerPoint</vt:lpstr>
      <vt:lpstr>Презентация PowerPoint</vt:lpstr>
      <vt:lpstr>Презентация PowerPoint</vt:lpstr>
      <vt:lpstr>Презентация PowerPoint</vt:lpstr>
      <vt:lpstr>2. Санитарно-гигиенические требования к безопасности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Бактериоскопическое исследование рыбы</vt:lpstr>
      <vt:lpstr>Физико-химические методы исследования рыбы</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Организация входного контроля качества и безопасности рыбопродукции и гидробионтов. Санитарно-гигиенические требования к безопасности (по микробиологическим, паразитологическим, химическим показателям)</dc:title>
  <dc:creator>Home</dc:creator>
  <cp:lastModifiedBy>Эпизоотология_4</cp:lastModifiedBy>
  <cp:revision>13</cp:revision>
  <dcterms:created xsi:type="dcterms:W3CDTF">2023-10-03T15:57:06Z</dcterms:created>
  <dcterms:modified xsi:type="dcterms:W3CDTF">2023-10-04T07:03:52Z</dcterms:modified>
</cp:coreProperties>
</file>